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56" r:id="rId2"/>
    <p:sldId id="271" r:id="rId3"/>
    <p:sldId id="327" r:id="rId4"/>
    <p:sldId id="306" r:id="rId5"/>
    <p:sldId id="305" r:id="rId6"/>
    <p:sldId id="257" r:id="rId7"/>
    <p:sldId id="307" r:id="rId8"/>
    <p:sldId id="337" r:id="rId9"/>
    <p:sldId id="308" r:id="rId10"/>
    <p:sldId id="329" r:id="rId11"/>
    <p:sldId id="336" r:id="rId12"/>
    <p:sldId id="338" r:id="rId13"/>
    <p:sldId id="332" r:id="rId14"/>
    <p:sldId id="333" r:id="rId15"/>
    <p:sldId id="339" r:id="rId16"/>
    <p:sldId id="340" r:id="rId17"/>
    <p:sldId id="330" r:id="rId18"/>
    <p:sldId id="328" r:id="rId19"/>
    <p:sldId id="331" r:id="rId20"/>
    <p:sldId id="342" r:id="rId21"/>
    <p:sldId id="343" r:id="rId22"/>
    <p:sldId id="310" r:id="rId23"/>
    <p:sldId id="344" r:id="rId24"/>
    <p:sldId id="341" r:id="rId25"/>
    <p:sldId id="345" r:id="rId26"/>
    <p:sldId id="346" r:id="rId27"/>
    <p:sldId id="309" r:id="rId28"/>
    <p:sldId id="335" r:id="rId29"/>
    <p:sldId id="334" r:id="rId30"/>
    <p:sldId id="316" r:id="rId31"/>
    <p:sldId id="322" r:id="rId32"/>
    <p:sldId id="323" r:id="rId33"/>
    <p:sldId id="297" r:id="rId34"/>
  </p:sldIdLst>
  <p:sldSz cx="12192000"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7FB8"/>
    <a:srgbClr val="0F36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105" d="100"/>
          <a:sy n="105" d="100"/>
        </p:scale>
        <p:origin x="76" y="88"/>
      </p:cViewPr>
      <p:guideLst>
        <p:guide orient="horz" pos="2159"/>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B18AD2-9225-4425-8004-BCCD1ADBA220}" type="datetimeFigureOut">
              <a:rPr lang="zh-CN" altLang="en-US" smtClean="0"/>
              <a:t>2025/5/18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73C0D0-D39E-4E70-9BCA-283D268ED7A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273C0D0-D39E-4E70-9BCA-283D268ED7A4}"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C5AF9-D750-2D98-AE60-24D6C521E99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E4799A5-0C2A-DFB0-D235-EB9F7714AC1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184830C-B233-708C-0D31-E130C4E39985}"/>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65F099E0-EC92-3E4A-6108-6CEEF5887A20}"/>
              </a:ext>
            </a:extLst>
          </p:cNvPr>
          <p:cNvSpPr>
            <a:spLocks noGrp="1"/>
          </p:cNvSpPr>
          <p:nvPr>
            <p:ph type="sldNum" sz="quarter" idx="5"/>
          </p:nvPr>
        </p:nvSpPr>
        <p:spPr/>
        <p:txBody>
          <a:bodyPr/>
          <a:lstStyle/>
          <a:p>
            <a:fld id="{D273C0D0-D39E-4E70-9BCA-283D268ED7A4}" type="slidenum">
              <a:rPr lang="zh-CN" altLang="en-US" smtClean="0"/>
              <a:t>10</a:t>
            </a:fld>
            <a:endParaRPr lang="zh-CN" altLang="en-US"/>
          </a:p>
        </p:txBody>
      </p:sp>
    </p:spTree>
    <p:extLst>
      <p:ext uri="{BB962C8B-B14F-4D97-AF65-F5344CB8AC3E}">
        <p14:creationId xmlns:p14="http://schemas.microsoft.com/office/powerpoint/2010/main" val="2072564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3E537-07B8-F18F-CFD9-5B4BB01B94C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D2E360B-EA45-8ABF-1A85-E5BB6C217DD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2AD030-45C9-3654-A199-5D3BAEC1906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6336DB31-9D3F-2675-DE9E-E5908AF994FF}"/>
              </a:ext>
            </a:extLst>
          </p:cNvPr>
          <p:cNvSpPr>
            <a:spLocks noGrp="1"/>
          </p:cNvSpPr>
          <p:nvPr>
            <p:ph type="sldNum" sz="quarter" idx="5"/>
          </p:nvPr>
        </p:nvSpPr>
        <p:spPr/>
        <p:txBody>
          <a:bodyPr/>
          <a:lstStyle/>
          <a:p>
            <a:fld id="{D273C0D0-D39E-4E70-9BCA-283D268ED7A4}" type="slidenum">
              <a:rPr lang="zh-CN" altLang="en-US" smtClean="0"/>
              <a:t>11</a:t>
            </a:fld>
            <a:endParaRPr lang="zh-CN" altLang="en-US"/>
          </a:p>
        </p:txBody>
      </p:sp>
    </p:spTree>
    <p:extLst>
      <p:ext uri="{BB962C8B-B14F-4D97-AF65-F5344CB8AC3E}">
        <p14:creationId xmlns:p14="http://schemas.microsoft.com/office/powerpoint/2010/main" val="888567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78C4F-C80E-D061-E138-6830D87B7A1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F2332D-A94C-28B4-39F5-7161A137444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BA6D4A-75AC-3966-1E8C-B0C25B8B5C31}"/>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685098D5-5DA3-62C1-7195-58874F2FFEC8}"/>
              </a:ext>
            </a:extLst>
          </p:cNvPr>
          <p:cNvSpPr>
            <a:spLocks noGrp="1"/>
          </p:cNvSpPr>
          <p:nvPr>
            <p:ph type="sldNum" sz="quarter" idx="5"/>
          </p:nvPr>
        </p:nvSpPr>
        <p:spPr/>
        <p:txBody>
          <a:bodyPr/>
          <a:lstStyle/>
          <a:p>
            <a:fld id="{D273C0D0-D39E-4E70-9BCA-283D268ED7A4}" type="slidenum">
              <a:rPr lang="zh-CN" altLang="en-US" smtClean="0"/>
              <a:t>12</a:t>
            </a:fld>
            <a:endParaRPr lang="zh-CN" altLang="en-US"/>
          </a:p>
        </p:txBody>
      </p:sp>
    </p:spTree>
    <p:extLst>
      <p:ext uri="{BB962C8B-B14F-4D97-AF65-F5344CB8AC3E}">
        <p14:creationId xmlns:p14="http://schemas.microsoft.com/office/powerpoint/2010/main" val="20591270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B5BA6E-1B57-D2C5-F69D-00D8C2734A7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B5117AA-B350-9BCF-2FBA-D33BF084ED3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A523B2F-54E2-ED29-34A1-4820B4D163A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6CE08DF5-A7D9-0BB9-DF63-51AB121A8BFD}"/>
              </a:ext>
            </a:extLst>
          </p:cNvPr>
          <p:cNvSpPr>
            <a:spLocks noGrp="1"/>
          </p:cNvSpPr>
          <p:nvPr>
            <p:ph type="sldNum" sz="quarter" idx="5"/>
          </p:nvPr>
        </p:nvSpPr>
        <p:spPr/>
        <p:txBody>
          <a:bodyPr/>
          <a:lstStyle/>
          <a:p>
            <a:fld id="{D273C0D0-D39E-4E70-9BCA-283D268ED7A4}" type="slidenum">
              <a:rPr lang="zh-CN" altLang="en-US" smtClean="0"/>
              <a:t>13</a:t>
            </a:fld>
            <a:endParaRPr lang="zh-CN" altLang="en-US"/>
          </a:p>
        </p:txBody>
      </p:sp>
    </p:spTree>
    <p:extLst>
      <p:ext uri="{BB962C8B-B14F-4D97-AF65-F5344CB8AC3E}">
        <p14:creationId xmlns:p14="http://schemas.microsoft.com/office/powerpoint/2010/main" val="6816154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F7BEF-2F32-F5E2-5DEB-4547E429D65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ED655CA-D145-5B70-B77D-E6571A802B0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B010413-4C71-2CF7-A931-3712C03B3301}"/>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63F1C37C-6771-3F9E-EE08-41F812880B89}"/>
              </a:ext>
            </a:extLst>
          </p:cNvPr>
          <p:cNvSpPr>
            <a:spLocks noGrp="1"/>
          </p:cNvSpPr>
          <p:nvPr>
            <p:ph type="sldNum" sz="quarter" idx="5"/>
          </p:nvPr>
        </p:nvSpPr>
        <p:spPr/>
        <p:txBody>
          <a:bodyPr/>
          <a:lstStyle/>
          <a:p>
            <a:fld id="{D273C0D0-D39E-4E70-9BCA-283D268ED7A4}" type="slidenum">
              <a:rPr lang="zh-CN" altLang="en-US" smtClean="0"/>
              <a:t>14</a:t>
            </a:fld>
            <a:endParaRPr lang="zh-CN" altLang="en-US"/>
          </a:p>
        </p:txBody>
      </p:sp>
    </p:spTree>
    <p:extLst>
      <p:ext uri="{BB962C8B-B14F-4D97-AF65-F5344CB8AC3E}">
        <p14:creationId xmlns:p14="http://schemas.microsoft.com/office/powerpoint/2010/main" val="3756931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90652-C732-D949-577E-8C07D526C5F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FBBF7C2-C9C7-AC31-BC80-3C0D9C2719E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DC20B0D-D38C-9BED-F9FC-AD30BE5151A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C77AEBE-732D-6F55-86DB-06B5A6E7EE3D}"/>
              </a:ext>
            </a:extLst>
          </p:cNvPr>
          <p:cNvSpPr>
            <a:spLocks noGrp="1"/>
          </p:cNvSpPr>
          <p:nvPr>
            <p:ph type="sldNum" sz="quarter" idx="5"/>
          </p:nvPr>
        </p:nvSpPr>
        <p:spPr/>
        <p:txBody>
          <a:bodyPr/>
          <a:lstStyle/>
          <a:p>
            <a:fld id="{D273C0D0-D39E-4E70-9BCA-283D268ED7A4}" type="slidenum">
              <a:rPr lang="zh-CN" altLang="en-US" smtClean="0"/>
              <a:t>15</a:t>
            </a:fld>
            <a:endParaRPr lang="zh-CN" altLang="en-US"/>
          </a:p>
        </p:txBody>
      </p:sp>
    </p:spTree>
    <p:extLst>
      <p:ext uri="{BB962C8B-B14F-4D97-AF65-F5344CB8AC3E}">
        <p14:creationId xmlns:p14="http://schemas.microsoft.com/office/powerpoint/2010/main" val="3661598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F59A0-8889-DCB2-985B-B7EE4B4A6AE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4A659CC-3028-909E-1A5B-81DF23792A8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859030C-284F-7DF5-FAF9-0F84AC3068C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16D8E93-95E2-EF7C-91FA-618FCBB6D92B}"/>
              </a:ext>
            </a:extLst>
          </p:cNvPr>
          <p:cNvSpPr>
            <a:spLocks noGrp="1"/>
          </p:cNvSpPr>
          <p:nvPr>
            <p:ph type="sldNum" sz="quarter" idx="5"/>
          </p:nvPr>
        </p:nvSpPr>
        <p:spPr/>
        <p:txBody>
          <a:bodyPr/>
          <a:lstStyle/>
          <a:p>
            <a:fld id="{D273C0D0-D39E-4E70-9BCA-283D268ED7A4}" type="slidenum">
              <a:rPr lang="zh-CN" altLang="en-US" smtClean="0"/>
              <a:t>16</a:t>
            </a:fld>
            <a:endParaRPr lang="zh-CN" altLang="en-US"/>
          </a:p>
        </p:txBody>
      </p:sp>
    </p:spTree>
    <p:extLst>
      <p:ext uri="{BB962C8B-B14F-4D97-AF65-F5344CB8AC3E}">
        <p14:creationId xmlns:p14="http://schemas.microsoft.com/office/powerpoint/2010/main" val="30650407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25C1E-66BC-20DC-6AC1-A25AC2BE4AA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9852A76-39AD-FD0D-4905-041ED7E0DAA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95859B2-7FF9-33AA-8C4C-E5343207EDE1}"/>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D373E4EC-2057-C35C-508A-4B3E99C141C8}"/>
              </a:ext>
            </a:extLst>
          </p:cNvPr>
          <p:cNvSpPr>
            <a:spLocks noGrp="1"/>
          </p:cNvSpPr>
          <p:nvPr>
            <p:ph type="sldNum" sz="quarter" idx="5"/>
          </p:nvPr>
        </p:nvSpPr>
        <p:spPr/>
        <p:txBody>
          <a:bodyPr/>
          <a:lstStyle/>
          <a:p>
            <a:fld id="{D273C0D0-D39E-4E70-9BCA-283D268ED7A4}" type="slidenum">
              <a:rPr lang="zh-CN" altLang="en-US" smtClean="0"/>
              <a:t>17</a:t>
            </a:fld>
            <a:endParaRPr lang="zh-CN" altLang="en-US"/>
          </a:p>
        </p:txBody>
      </p:sp>
    </p:spTree>
    <p:extLst>
      <p:ext uri="{BB962C8B-B14F-4D97-AF65-F5344CB8AC3E}">
        <p14:creationId xmlns:p14="http://schemas.microsoft.com/office/powerpoint/2010/main" val="8846926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04C5F9-029F-AC4A-B996-729AB3B8A62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B6353D8-44F4-A1FD-393D-114DE663EFB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42DC18C-0621-2FEE-6228-B30637B7194F}"/>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E437388-DDFD-91C7-B0F9-A5B3B70A254A}"/>
              </a:ext>
            </a:extLst>
          </p:cNvPr>
          <p:cNvSpPr>
            <a:spLocks noGrp="1"/>
          </p:cNvSpPr>
          <p:nvPr>
            <p:ph type="sldNum" sz="quarter" idx="5"/>
          </p:nvPr>
        </p:nvSpPr>
        <p:spPr/>
        <p:txBody>
          <a:bodyPr/>
          <a:lstStyle/>
          <a:p>
            <a:fld id="{D273C0D0-D39E-4E70-9BCA-283D268ED7A4}" type="slidenum">
              <a:rPr lang="zh-CN" altLang="en-US" smtClean="0"/>
              <a:t>18</a:t>
            </a:fld>
            <a:endParaRPr lang="zh-CN" altLang="en-US"/>
          </a:p>
        </p:txBody>
      </p:sp>
    </p:spTree>
    <p:extLst>
      <p:ext uri="{BB962C8B-B14F-4D97-AF65-F5344CB8AC3E}">
        <p14:creationId xmlns:p14="http://schemas.microsoft.com/office/powerpoint/2010/main" val="42249889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DFE04-4B49-FEDB-58C9-3F027F3FED4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1F4621E-6123-3C8C-37C3-84BA9103C70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97004B6-3375-2A65-002C-E23595CC8451}"/>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FEA7C2A-8ACF-AB7F-17A4-094AF28DD385}"/>
              </a:ext>
            </a:extLst>
          </p:cNvPr>
          <p:cNvSpPr>
            <a:spLocks noGrp="1"/>
          </p:cNvSpPr>
          <p:nvPr>
            <p:ph type="sldNum" sz="quarter" idx="5"/>
          </p:nvPr>
        </p:nvSpPr>
        <p:spPr/>
        <p:txBody>
          <a:bodyPr/>
          <a:lstStyle/>
          <a:p>
            <a:fld id="{D273C0D0-D39E-4E70-9BCA-283D268ED7A4}" type="slidenum">
              <a:rPr lang="zh-CN" altLang="en-US" smtClean="0"/>
              <a:t>19</a:t>
            </a:fld>
            <a:endParaRPr lang="zh-CN" altLang="en-US"/>
          </a:p>
        </p:txBody>
      </p:sp>
    </p:spTree>
    <p:extLst>
      <p:ext uri="{BB962C8B-B14F-4D97-AF65-F5344CB8AC3E}">
        <p14:creationId xmlns:p14="http://schemas.microsoft.com/office/powerpoint/2010/main" val="2534682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ChangeArrowheads="1" noTextEdit="1"/>
          </p:cNvSpPr>
          <p:nvPr>
            <p:ph type="sldImg"/>
          </p:nvPr>
        </p:nvSpPr>
        <p:spPr/>
      </p:sp>
      <p:sp>
        <p:nvSpPr>
          <p:cNvPr id="2048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48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Comic Sans MS" panose="030F0702030302020204" pitchFamily="66" charset="0"/>
                <a:ea typeface="宋体" panose="02010600030101010101" pitchFamily="2" charset="-122"/>
              </a:defRPr>
            </a:lvl1pPr>
            <a:lvl2pPr marL="742950" indent="-285750">
              <a:defRPr b="1">
                <a:solidFill>
                  <a:schemeClr val="tx1"/>
                </a:solidFill>
                <a:latin typeface="Comic Sans MS" panose="030F0702030302020204" pitchFamily="66" charset="0"/>
                <a:ea typeface="宋体" panose="02010600030101010101" pitchFamily="2" charset="-122"/>
              </a:defRPr>
            </a:lvl2pPr>
            <a:lvl3pPr marL="1143000" indent="-228600">
              <a:defRPr b="1">
                <a:solidFill>
                  <a:schemeClr val="tx1"/>
                </a:solidFill>
                <a:latin typeface="Comic Sans MS" panose="030F0702030302020204" pitchFamily="66" charset="0"/>
                <a:ea typeface="宋体" panose="02010600030101010101" pitchFamily="2" charset="-122"/>
              </a:defRPr>
            </a:lvl3pPr>
            <a:lvl4pPr marL="1600200" indent="-228600">
              <a:defRPr b="1">
                <a:solidFill>
                  <a:schemeClr val="tx1"/>
                </a:solidFill>
                <a:latin typeface="Comic Sans MS" panose="030F0702030302020204" pitchFamily="66" charset="0"/>
                <a:ea typeface="宋体" panose="02010600030101010101" pitchFamily="2" charset="-122"/>
              </a:defRPr>
            </a:lvl4pPr>
            <a:lvl5pPr marL="2057400" indent="-22860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fld id="{A4D42312-2A4A-4D08-8E80-7AB80BAB18C0}" type="slidenum">
              <a:rPr lang="zh-CN" altLang="en-US" b="0" smtClean="0">
                <a:solidFill>
                  <a:srgbClr val="000000"/>
                </a:solidFill>
                <a:latin typeface="Calibri" panose="020F0502020204030204" pitchFamily="34" charset="0"/>
              </a:rPr>
              <a:t>2</a:t>
            </a:fld>
            <a:endParaRPr lang="zh-CN" altLang="en-US" b="0">
              <a:solidFill>
                <a:srgbClr val="000000"/>
              </a:solidFill>
              <a:latin typeface="Calibri" panose="020F050202020403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4F940-839A-03EB-FC9F-14E2AFBE8F9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8FAC982-9259-9AC9-210C-CE7E57A8EE2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77508B0-8F25-F32F-D6D9-15236D79456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BE85BDA-7C70-2AB0-0BBC-01E55811643D}"/>
              </a:ext>
            </a:extLst>
          </p:cNvPr>
          <p:cNvSpPr>
            <a:spLocks noGrp="1"/>
          </p:cNvSpPr>
          <p:nvPr>
            <p:ph type="sldNum" sz="quarter" idx="5"/>
          </p:nvPr>
        </p:nvSpPr>
        <p:spPr/>
        <p:txBody>
          <a:bodyPr/>
          <a:lstStyle/>
          <a:p>
            <a:fld id="{D273C0D0-D39E-4E70-9BCA-283D268ED7A4}" type="slidenum">
              <a:rPr lang="zh-CN" altLang="en-US" smtClean="0"/>
              <a:t>20</a:t>
            </a:fld>
            <a:endParaRPr lang="zh-CN" altLang="en-US"/>
          </a:p>
        </p:txBody>
      </p:sp>
    </p:spTree>
    <p:extLst>
      <p:ext uri="{BB962C8B-B14F-4D97-AF65-F5344CB8AC3E}">
        <p14:creationId xmlns:p14="http://schemas.microsoft.com/office/powerpoint/2010/main" val="37538487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BFE56-96E4-E8A8-66E2-6DAEAAD11A2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121FA59-F72A-8B82-8A87-563B571337A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BB79F45-D322-B4EB-B2E9-82CF519E0C0F}"/>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9BC7544-4CFF-D61D-FA94-9177CCE16D73}"/>
              </a:ext>
            </a:extLst>
          </p:cNvPr>
          <p:cNvSpPr>
            <a:spLocks noGrp="1"/>
          </p:cNvSpPr>
          <p:nvPr>
            <p:ph type="sldNum" sz="quarter" idx="5"/>
          </p:nvPr>
        </p:nvSpPr>
        <p:spPr/>
        <p:txBody>
          <a:bodyPr/>
          <a:lstStyle/>
          <a:p>
            <a:fld id="{D273C0D0-D39E-4E70-9BCA-283D268ED7A4}" type="slidenum">
              <a:rPr lang="zh-CN" altLang="en-US" smtClean="0"/>
              <a:t>21</a:t>
            </a:fld>
            <a:endParaRPr lang="zh-CN" altLang="en-US"/>
          </a:p>
        </p:txBody>
      </p:sp>
    </p:spTree>
    <p:extLst>
      <p:ext uri="{BB962C8B-B14F-4D97-AF65-F5344CB8AC3E}">
        <p14:creationId xmlns:p14="http://schemas.microsoft.com/office/powerpoint/2010/main" val="3595768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273C0D0-D39E-4E70-9BCA-283D268ED7A4}" type="slidenum">
              <a:rPr lang="zh-CN" altLang="en-US" smtClean="0"/>
              <a:t>22</a:t>
            </a:fld>
            <a:endParaRPr lang="zh-CN" altLang="en-US"/>
          </a:p>
        </p:txBody>
      </p:sp>
    </p:spTree>
    <p:extLst>
      <p:ext uri="{BB962C8B-B14F-4D97-AF65-F5344CB8AC3E}">
        <p14:creationId xmlns:p14="http://schemas.microsoft.com/office/powerpoint/2010/main" val="36535355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96693-CD55-DE39-BB67-4E8B495269D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4C76C6A-E40B-432B-E82D-45EEB65E142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157522C-7CF2-2AFB-1C25-44BA0FBDB39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34824595-7FE3-780B-3BA7-E21CF9A011B0}"/>
              </a:ext>
            </a:extLst>
          </p:cNvPr>
          <p:cNvSpPr>
            <a:spLocks noGrp="1"/>
          </p:cNvSpPr>
          <p:nvPr>
            <p:ph type="sldNum" sz="quarter" idx="5"/>
          </p:nvPr>
        </p:nvSpPr>
        <p:spPr/>
        <p:txBody>
          <a:bodyPr/>
          <a:lstStyle/>
          <a:p>
            <a:fld id="{D273C0D0-D39E-4E70-9BCA-283D268ED7A4}" type="slidenum">
              <a:rPr lang="zh-CN" altLang="en-US" smtClean="0"/>
              <a:t>23</a:t>
            </a:fld>
            <a:endParaRPr lang="zh-CN" altLang="en-US"/>
          </a:p>
        </p:txBody>
      </p:sp>
    </p:spTree>
    <p:extLst>
      <p:ext uri="{BB962C8B-B14F-4D97-AF65-F5344CB8AC3E}">
        <p14:creationId xmlns:p14="http://schemas.microsoft.com/office/powerpoint/2010/main" val="33755381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C44176-826A-7BBA-824E-428E52D58B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CE0F2E-B4DD-8A3A-5B0B-4E62221BE97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98F176A-D186-13DA-95F9-C4E82746832F}"/>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F2C3846F-AD9C-498D-15FA-601FA0272930}"/>
              </a:ext>
            </a:extLst>
          </p:cNvPr>
          <p:cNvSpPr>
            <a:spLocks noGrp="1"/>
          </p:cNvSpPr>
          <p:nvPr>
            <p:ph type="sldNum" sz="quarter" idx="5"/>
          </p:nvPr>
        </p:nvSpPr>
        <p:spPr/>
        <p:txBody>
          <a:bodyPr/>
          <a:lstStyle/>
          <a:p>
            <a:fld id="{D273C0D0-D39E-4E70-9BCA-283D268ED7A4}" type="slidenum">
              <a:rPr lang="zh-CN" altLang="en-US" smtClean="0"/>
              <a:t>24</a:t>
            </a:fld>
            <a:endParaRPr lang="zh-CN" altLang="en-US"/>
          </a:p>
        </p:txBody>
      </p:sp>
    </p:spTree>
    <p:extLst>
      <p:ext uri="{BB962C8B-B14F-4D97-AF65-F5344CB8AC3E}">
        <p14:creationId xmlns:p14="http://schemas.microsoft.com/office/powerpoint/2010/main" val="17178240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0F5C0-018E-2EE6-8F8F-D66FBC5C0D6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9690903-AE9C-20C6-83E6-14A147C22F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D482CF4-8C3A-DFE2-FF61-AA1501F9DEE5}"/>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31868438-759B-EAA8-0D49-4BF12C2C9B71}"/>
              </a:ext>
            </a:extLst>
          </p:cNvPr>
          <p:cNvSpPr>
            <a:spLocks noGrp="1"/>
          </p:cNvSpPr>
          <p:nvPr>
            <p:ph type="sldNum" sz="quarter" idx="5"/>
          </p:nvPr>
        </p:nvSpPr>
        <p:spPr/>
        <p:txBody>
          <a:bodyPr/>
          <a:lstStyle/>
          <a:p>
            <a:fld id="{D273C0D0-D39E-4E70-9BCA-283D268ED7A4}" type="slidenum">
              <a:rPr lang="zh-CN" altLang="en-US" smtClean="0"/>
              <a:t>25</a:t>
            </a:fld>
            <a:endParaRPr lang="zh-CN" altLang="en-US"/>
          </a:p>
        </p:txBody>
      </p:sp>
    </p:spTree>
    <p:extLst>
      <p:ext uri="{BB962C8B-B14F-4D97-AF65-F5344CB8AC3E}">
        <p14:creationId xmlns:p14="http://schemas.microsoft.com/office/powerpoint/2010/main" val="21504666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C2D7F-8599-7F4B-9492-18D9FAC2C4F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01F2C59-F9EA-9EC4-3C06-88153B31513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0D4826A-79C8-6B77-127F-4C5083206153}"/>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78A3CB51-9C97-2696-C861-9A9E4A8DD703}"/>
              </a:ext>
            </a:extLst>
          </p:cNvPr>
          <p:cNvSpPr>
            <a:spLocks noGrp="1"/>
          </p:cNvSpPr>
          <p:nvPr>
            <p:ph type="sldNum" sz="quarter" idx="5"/>
          </p:nvPr>
        </p:nvSpPr>
        <p:spPr/>
        <p:txBody>
          <a:bodyPr/>
          <a:lstStyle/>
          <a:p>
            <a:fld id="{D273C0D0-D39E-4E70-9BCA-283D268ED7A4}" type="slidenum">
              <a:rPr lang="zh-CN" altLang="en-US" smtClean="0"/>
              <a:t>26</a:t>
            </a:fld>
            <a:endParaRPr lang="zh-CN" altLang="en-US"/>
          </a:p>
        </p:txBody>
      </p:sp>
    </p:spTree>
    <p:extLst>
      <p:ext uri="{BB962C8B-B14F-4D97-AF65-F5344CB8AC3E}">
        <p14:creationId xmlns:p14="http://schemas.microsoft.com/office/powerpoint/2010/main" val="12642800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ChangeArrowheads="1" noTextEdit="1"/>
          </p:cNvSpPr>
          <p:nvPr>
            <p:ph type="sldImg"/>
          </p:nvPr>
        </p:nvSpPr>
        <p:spPr/>
      </p:sp>
      <p:sp>
        <p:nvSpPr>
          <p:cNvPr id="2048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48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Comic Sans MS" panose="030F0702030302020204" pitchFamily="66" charset="0"/>
                <a:ea typeface="宋体" panose="02010600030101010101" pitchFamily="2" charset="-122"/>
              </a:defRPr>
            </a:lvl1pPr>
            <a:lvl2pPr marL="742950" indent="-285750">
              <a:defRPr b="1">
                <a:solidFill>
                  <a:schemeClr val="tx1"/>
                </a:solidFill>
                <a:latin typeface="Comic Sans MS" panose="030F0702030302020204" pitchFamily="66" charset="0"/>
                <a:ea typeface="宋体" panose="02010600030101010101" pitchFamily="2" charset="-122"/>
              </a:defRPr>
            </a:lvl2pPr>
            <a:lvl3pPr marL="1143000" indent="-228600">
              <a:defRPr b="1">
                <a:solidFill>
                  <a:schemeClr val="tx1"/>
                </a:solidFill>
                <a:latin typeface="Comic Sans MS" panose="030F0702030302020204" pitchFamily="66" charset="0"/>
                <a:ea typeface="宋体" panose="02010600030101010101" pitchFamily="2" charset="-122"/>
              </a:defRPr>
            </a:lvl3pPr>
            <a:lvl4pPr marL="1600200" indent="-228600">
              <a:defRPr b="1">
                <a:solidFill>
                  <a:schemeClr val="tx1"/>
                </a:solidFill>
                <a:latin typeface="Comic Sans MS" panose="030F0702030302020204" pitchFamily="66" charset="0"/>
                <a:ea typeface="宋体" panose="02010600030101010101" pitchFamily="2" charset="-122"/>
              </a:defRPr>
            </a:lvl4pPr>
            <a:lvl5pPr marL="2057400" indent="-22860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fld id="{A4D42312-2A4A-4D08-8E80-7AB80BAB18C0}" type="slidenum">
              <a:rPr lang="zh-CN" altLang="en-US" b="0" smtClean="0">
                <a:solidFill>
                  <a:srgbClr val="000000"/>
                </a:solidFill>
                <a:latin typeface="Calibri" panose="020F0502020204030204" pitchFamily="34" charset="0"/>
              </a:rPr>
              <a:t>27</a:t>
            </a:fld>
            <a:endParaRPr lang="zh-CN" altLang="en-US" b="0">
              <a:solidFill>
                <a:srgbClr val="000000"/>
              </a:solidFill>
              <a:latin typeface="Calibri" panose="020F0502020204030204" pitchFamily="34" charset="0"/>
            </a:endParaRPr>
          </a:p>
        </p:txBody>
      </p:sp>
    </p:spTree>
    <p:extLst>
      <p:ext uri="{BB962C8B-B14F-4D97-AF65-F5344CB8AC3E}">
        <p14:creationId xmlns:p14="http://schemas.microsoft.com/office/powerpoint/2010/main" val="3188343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8B412-2090-42D6-5DDE-4E52B1DD309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CC2DE5D-C149-50DA-936B-93EDDF48303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1166AE3-DEF5-B89C-EEA5-E003F8CE4BBC}"/>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C22FC16-21BA-4A52-EDE3-F3A0A7A6D359}"/>
              </a:ext>
            </a:extLst>
          </p:cNvPr>
          <p:cNvSpPr>
            <a:spLocks noGrp="1"/>
          </p:cNvSpPr>
          <p:nvPr>
            <p:ph type="sldNum" sz="quarter" idx="5"/>
          </p:nvPr>
        </p:nvSpPr>
        <p:spPr/>
        <p:txBody>
          <a:bodyPr/>
          <a:lstStyle/>
          <a:p>
            <a:fld id="{D273C0D0-D39E-4E70-9BCA-283D268ED7A4}" type="slidenum">
              <a:rPr lang="zh-CN" altLang="en-US" smtClean="0"/>
              <a:t>28</a:t>
            </a:fld>
            <a:endParaRPr lang="zh-CN" altLang="en-US"/>
          </a:p>
        </p:txBody>
      </p:sp>
    </p:spTree>
    <p:extLst>
      <p:ext uri="{BB962C8B-B14F-4D97-AF65-F5344CB8AC3E}">
        <p14:creationId xmlns:p14="http://schemas.microsoft.com/office/powerpoint/2010/main" val="5227587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A0645-3E71-CB08-5993-2FAD6E567B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09685DF-D1DF-6266-4164-FAC387382A0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D1B687A-8FBC-A651-32E6-B8ACD93C36F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82DFEEB9-ADBA-28BF-F5C2-61EA97599859}"/>
              </a:ext>
            </a:extLst>
          </p:cNvPr>
          <p:cNvSpPr>
            <a:spLocks noGrp="1"/>
          </p:cNvSpPr>
          <p:nvPr>
            <p:ph type="sldNum" sz="quarter" idx="5"/>
          </p:nvPr>
        </p:nvSpPr>
        <p:spPr/>
        <p:txBody>
          <a:bodyPr/>
          <a:lstStyle/>
          <a:p>
            <a:fld id="{D273C0D0-D39E-4E70-9BCA-283D268ED7A4}" type="slidenum">
              <a:rPr lang="zh-CN" altLang="en-US" smtClean="0"/>
              <a:t>29</a:t>
            </a:fld>
            <a:endParaRPr lang="zh-CN" altLang="en-US"/>
          </a:p>
        </p:txBody>
      </p:sp>
    </p:spTree>
    <p:extLst>
      <p:ext uri="{BB962C8B-B14F-4D97-AF65-F5344CB8AC3E}">
        <p14:creationId xmlns:p14="http://schemas.microsoft.com/office/powerpoint/2010/main" val="2426323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79A34-A8C5-5276-3313-9611E8A8535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565C0CF-7770-98A7-82FF-172290020B1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9575818-E178-538D-5778-58D4C1B66D24}"/>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A1F985C9-4E23-D1DD-F38A-7C3C62C4AA8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73C0D0-D39E-4E70-9BCA-283D268ED7A4}"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2303626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ChangeArrowheads="1" noTextEdit="1"/>
          </p:cNvSpPr>
          <p:nvPr>
            <p:ph type="sldImg"/>
          </p:nvPr>
        </p:nvSpPr>
        <p:spPr/>
      </p:sp>
      <p:sp>
        <p:nvSpPr>
          <p:cNvPr id="2048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48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Comic Sans MS" panose="030F0702030302020204" pitchFamily="66" charset="0"/>
                <a:ea typeface="宋体" panose="02010600030101010101" pitchFamily="2" charset="-122"/>
              </a:defRPr>
            </a:lvl1pPr>
            <a:lvl2pPr marL="742950" indent="-285750">
              <a:defRPr b="1">
                <a:solidFill>
                  <a:schemeClr val="tx1"/>
                </a:solidFill>
                <a:latin typeface="Comic Sans MS" panose="030F0702030302020204" pitchFamily="66" charset="0"/>
                <a:ea typeface="宋体" panose="02010600030101010101" pitchFamily="2" charset="-122"/>
              </a:defRPr>
            </a:lvl2pPr>
            <a:lvl3pPr marL="1143000" indent="-228600">
              <a:defRPr b="1">
                <a:solidFill>
                  <a:schemeClr val="tx1"/>
                </a:solidFill>
                <a:latin typeface="Comic Sans MS" panose="030F0702030302020204" pitchFamily="66" charset="0"/>
                <a:ea typeface="宋体" panose="02010600030101010101" pitchFamily="2" charset="-122"/>
              </a:defRPr>
            </a:lvl3pPr>
            <a:lvl4pPr marL="1600200" indent="-228600">
              <a:defRPr b="1">
                <a:solidFill>
                  <a:schemeClr val="tx1"/>
                </a:solidFill>
                <a:latin typeface="Comic Sans MS" panose="030F0702030302020204" pitchFamily="66" charset="0"/>
                <a:ea typeface="宋体" panose="02010600030101010101" pitchFamily="2" charset="-122"/>
              </a:defRPr>
            </a:lvl4pPr>
            <a:lvl5pPr marL="2057400" indent="-22860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fld id="{A4D42312-2A4A-4D08-8E80-7AB80BAB18C0}" type="slidenum">
              <a:rPr lang="zh-CN" altLang="en-US" b="0" smtClean="0">
                <a:solidFill>
                  <a:srgbClr val="000000"/>
                </a:solidFill>
                <a:latin typeface="Calibri" panose="020F0502020204030204" pitchFamily="34" charset="0"/>
              </a:rPr>
              <a:t>30</a:t>
            </a:fld>
            <a:endParaRPr lang="zh-CN" altLang="en-US" b="0">
              <a:solidFill>
                <a:srgbClr val="000000"/>
              </a:solidFill>
              <a:latin typeface="Calibri" panose="020F0502020204030204" pitchFamily="34" charset="0"/>
            </a:endParaRPr>
          </a:p>
        </p:txBody>
      </p:sp>
    </p:spTree>
    <p:extLst>
      <p:ext uri="{BB962C8B-B14F-4D97-AF65-F5344CB8AC3E}">
        <p14:creationId xmlns:p14="http://schemas.microsoft.com/office/powerpoint/2010/main" val="34841796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273C0D0-D39E-4E70-9BCA-283D268ED7A4}" type="slidenum">
              <a:rPr lang="zh-CN" altLang="en-US" smtClean="0"/>
              <a:t>31</a:t>
            </a:fld>
            <a:endParaRPr lang="zh-CN" altLang="en-US"/>
          </a:p>
        </p:txBody>
      </p:sp>
    </p:spTree>
    <p:extLst>
      <p:ext uri="{BB962C8B-B14F-4D97-AF65-F5344CB8AC3E}">
        <p14:creationId xmlns:p14="http://schemas.microsoft.com/office/powerpoint/2010/main" val="1968282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273C0D0-D39E-4E70-9BCA-283D268ED7A4}" type="slidenum">
              <a:rPr lang="zh-CN" altLang="en-US" smtClean="0"/>
              <a:t>32</a:t>
            </a:fld>
            <a:endParaRPr lang="zh-CN" altLang="en-US"/>
          </a:p>
        </p:txBody>
      </p:sp>
    </p:spTree>
    <p:extLst>
      <p:ext uri="{BB962C8B-B14F-4D97-AF65-F5344CB8AC3E}">
        <p14:creationId xmlns:p14="http://schemas.microsoft.com/office/powerpoint/2010/main" val="29933905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273C0D0-D39E-4E70-9BCA-283D268ED7A4}" type="slidenum">
              <a:rPr lang="zh-CN" altLang="en-US" smtClean="0"/>
              <a:t>33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273C0D0-D39E-4E70-9BCA-283D268ED7A4}" type="slidenum">
              <a:rPr lang="zh-CN" altLang="en-US" smtClean="0"/>
              <a:t>4</a:t>
            </a:fld>
            <a:endParaRPr lang="zh-CN" altLang="en-US"/>
          </a:p>
        </p:txBody>
      </p:sp>
    </p:spTree>
    <p:extLst>
      <p:ext uri="{BB962C8B-B14F-4D97-AF65-F5344CB8AC3E}">
        <p14:creationId xmlns:p14="http://schemas.microsoft.com/office/powerpoint/2010/main" val="2463957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ChangeArrowheads="1" noTextEdit="1"/>
          </p:cNvSpPr>
          <p:nvPr>
            <p:ph type="sldImg"/>
          </p:nvPr>
        </p:nvSpPr>
        <p:spPr/>
      </p:sp>
      <p:sp>
        <p:nvSpPr>
          <p:cNvPr id="2048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48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Comic Sans MS" panose="030F0702030302020204" pitchFamily="66" charset="0"/>
                <a:ea typeface="宋体" panose="02010600030101010101" pitchFamily="2" charset="-122"/>
              </a:defRPr>
            </a:lvl1pPr>
            <a:lvl2pPr marL="742950" indent="-285750">
              <a:defRPr b="1">
                <a:solidFill>
                  <a:schemeClr val="tx1"/>
                </a:solidFill>
                <a:latin typeface="Comic Sans MS" panose="030F0702030302020204" pitchFamily="66" charset="0"/>
                <a:ea typeface="宋体" panose="02010600030101010101" pitchFamily="2" charset="-122"/>
              </a:defRPr>
            </a:lvl2pPr>
            <a:lvl3pPr marL="1143000" indent="-228600">
              <a:defRPr b="1">
                <a:solidFill>
                  <a:schemeClr val="tx1"/>
                </a:solidFill>
                <a:latin typeface="Comic Sans MS" panose="030F0702030302020204" pitchFamily="66" charset="0"/>
                <a:ea typeface="宋体" panose="02010600030101010101" pitchFamily="2" charset="-122"/>
              </a:defRPr>
            </a:lvl3pPr>
            <a:lvl4pPr marL="1600200" indent="-228600">
              <a:defRPr b="1">
                <a:solidFill>
                  <a:schemeClr val="tx1"/>
                </a:solidFill>
                <a:latin typeface="Comic Sans MS" panose="030F0702030302020204" pitchFamily="66" charset="0"/>
                <a:ea typeface="宋体" panose="02010600030101010101" pitchFamily="2" charset="-122"/>
              </a:defRPr>
            </a:lvl4pPr>
            <a:lvl5pPr marL="2057400" indent="-22860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fld id="{A4D42312-2A4A-4D08-8E80-7AB80BAB18C0}" type="slidenum">
              <a:rPr lang="zh-CN" altLang="en-US" b="0" smtClean="0">
                <a:solidFill>
                  <a:srgbClr val="000000"/>
                </a:solidFill>
                <a:latin typeface="Calibri" panose="020F0502020204030204" pitchFamily="34" charset="0"/>
              </a:rPr>
              <a:t>5</a:t>
            </a:fld>
            <a:endParaRPr lang="zh-CN" altLang="en-US" b="0">
              <a:solidFill>
                <a:srgbClr val="000000"/>
              </a:solidFill>
              <a:latin typeface="Calibri" panose="020F0502020204030204" pitchFamily="34" charset="0"/>
            </a:endParaRPr>
          </a:p>
        </p:txBody>
      </p:sp>
    </p:spTree>
    <p:extLst>
      <p:ext uri="{BB962C8B-B14F-4D97-AF65-F5344CB8AC3E}">
        <p14:creationId xmlns:p14="http://schemas.microsoft.com/office/powerpoint/2010/main" val="1688882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273C0D0-D39E-4E70-9BCA-283D268ED7A4}"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ChangeArrowheads="1" noTextEdit="1"/>
          </p:cNvSpPr>
          <p:nvPr>
            <p:ph type="sldImg"/>
          </p:nvPr>
        </p:nvSpPr>
        <p:spPr/>
      </p:sp>
      <p:sp>
        <p:nvSpPr>
          <p:cNvPr id="2048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48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Comic Sans MS" panose="030F0702030302020204" pitchFamily="66" charset="0"/>
                <a:ea typeface="宋体" panose="02010600030101010101" pitchFamily="2" charset="-122"/>
              </a:defRPr>
            </a:lvl1pPr>
            <a:lvl2pPr marL="742950" indent="-285750">
              <a:defRPr b="1">
                <a:solidFill>
                  <a:schemeClr val="tx1"/>
                </a:solidFill>
                <a:latin typeface="Comic Sans MS" panose="030F0702030302020204" pitchFamily="66" charset="0"/>
                <a:ea typeface="宋体" panose="02010600030101010101" pitchFamily="2" charset="-122"/>
              </a:defRPr>
            </a:lvl2pPr>
            <a:lvl3pPr marL="1143000" indent="-228600">
              <a:defRPr b="1">
                <a:solidFill>
                  <a:schemeClr val="tx1"/>
                </a:solidFill>
                <a:latin typeface="Comic Sans MS" panose="030F0702030302020204" pitchFamily="66" charset="0"/>
                <a:ea typeface="宋体" panose="02010600030101010101" pitchFamily="2" charset="-122"/>
              </a:defRPr>
            </a:lvl3pPr>
            <a:lvl4pPr marL="1600200" indent="-228600">
              <a:defRPr b="1">
                <a:solidFill>
                  <a:schemeClr val="tx1"/>
                </a:solidFill>
                <a:latin typeface="Comic Sans MS" panose="030F0702030302020204" pitchFamily="66" charset="0"/>
                <a:ea typeface="宋体" panose="02010600030101010101" pitchFamily="2" charset="-122"/>
              </a:defRPr>
            </a:lvl4pPr>
            <a:lvl5pPr marL="2057400" indent="-22860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fld id="{A4D42312-2A4A-4D08-8E80-7AB80BAB18C0}" type="slidenum">
              <a:rPr lang="zh-CN" altLang="en-US" b="0" smtClean="0">
                <a:solidFill>
                  <a:srgbClr val="000000"/>
                </a:solidFill>
                <a:latin typeface="Calibri" panose="020F0502020204030204" pitchFamily="34" charset="0"/>
              </a:rPr>
              <a:t>7</a:t>
            </a:fld>
            <a:endParaRPr lang="zh-CN" altLang="en-US" b="0">
              <a:solidFill>
                <a:srgbClr val="000000"/>
              </a:solidFill>
              <a:latin typeface="Calibri" panose="020F0502020204030204" pitchFamily="34" charset="0"/>
            </a:endParaRPr>
          </a:p>
        </p:txBody>
      </p:sp>
    </p:spTree>
    <p:extLst>
      <p:ext uri="{BB962C8B-B14F-4D97-AF65-F5344CB8AC3E}">
        <p14:creationId xmlns:p14="http://schemas.microsoft.com/office/powerpoint/2010/main" val="2872329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6CBBE7-74D4-84D1-2CEF-A206DD0CD8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E59189E-000F-E08D-B3C4-E930DCC158E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18999B1-DD69-7DC6-E83B-F9B041FFDF9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6924B7F-BA98-07E7-E330-720797F949CD}"/>
              </a:ext>
            </a:extLst>
          </p:cNvPr>
          <p:cNvSpPr>
            <a:spLocks noGrp="1"/>
          </p:cNvSpPr>
          <p:nvPr>
            <p:ph type="sldNum" sz="quarter" idx="5"/>
          </p:nvPr>
        </p:nvSpPr>
        <p:spPr/>
        <p:txBody>
          <a:bodyPr/>
          <a:lstStyle/>
          <a:p>
            <a:fld id="{D273C0D0-D39E-4E70-9BCA-283D268ED7A4}" type="slidenum">
              <a:rPr lang="zh-CN" altLang="en-US" smtClean="0"/>
              <a:t>8</a:t>
            </a:fld>
            <a:endParaRPr lang="zh-CN" altLang="en-US"/>
          </a:p>
        </p:txBody>
      </p:sp>
    </p:spTree>
    <p:extLst>
      <p:ext uri="{BB962C8B-B14F-4D97-AF65-F5344CB8AC3E}">
        <p14:creationId xmlns:p14="http://schemas.microsoft.com/office/powerpoint/2010/main" val="2321913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273C0D0-D39E-4E70-9BCA-283D268ED7A4}" type="slidenum">
              <a:rPr lang="zh-CN" altLang="en-US" smtClean="0"/>
              <a:t>9</a:t>
            </a:fld>
            <a:endParaRPr lang="zh-CN" altLang="en-US"/>
          </a:p>
        </p:txBody>
      </p:sp>
    </p:spTree>
    <p:extLst>
      <p:ext uri="{BB962C8B-B14F-4D97-AF65-F5344CB8AC3E}">
        <p14:creationId xmlns:p14="http://schemas.microsoft.com/office/powerpoint/2010/main" val="3240462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F2A2A96-E392-4BD4-96F4-45C159C7CA26}" type="datetimeFigureOut">
              <a:rPr lang="zh-CN" altLang="en-US" smtClean="0"/>
              <a:t>2025/5/18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E02081A-7E68-44F2-A99E-F075D941C594}"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F2A2A96-E392-4BD4-96F4-45C159C7CA26}" type="datetimeFigureOut">
              <a:rPr lang="zh-CN" altLang="en-US" smtClean="0"/>
              <a:t>2025/5/18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E02081A-7E68-44F2-A99E-F075D941C59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
        <p:nvSpPr>
          <p:cNvPr id="2" name="矩形 1"/>
          <p:cNvSpPr/>
          <p:nvPr userDrawn="1"/>
        </p:nvSpPr>
        <p:spPr>
          <a:xfrm>
            <a:off x="0" y="0"/>
            <a:ext cx="12192000" cy="685800"/>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 name="矩形 2"/>
          <p:cNvSpPr/>
          <p:nvPr userDrawn="1"/>
        </p:nvSpPr>
        <p:spPr>
          <a:xfrm>
            <a:off x="0" y="6715125"/>
            <a:ext cx="12192000" cy="142875"/>
          </a:xfrm>
          <a:prstGeom prst="rect">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2A2A96-E392-4BD4-96F4-45C159C7CA26}" type="datetimeFigureOut">
              <a:rPr lang="zh-CN" altLang="en-US" smtClean="0"/>
              <a:t>2025/5/18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02081A-7E68-44F2-A99E-F075D941C59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5.jpg"/><Relationship Id="rId5" Type="http://schemas.openxmlformats.org/officeDocument/2006/relationships/image" Target="../media/image24.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6.png"/><Relationship Id="rId7"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7.png"/><Relationship Id="rId9"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8.jpe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7.jpeg"/><Relationship Id="rId5" Type="http://schemas.openxmlformats.org/officeDocument/2006/relationships/image" Target="../media/image36.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6.png"/><Relationship Id="rId7"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3325" y="-1"/>
            <a:ext cx="4638676" cy="3163688"/>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flipV="1">
            <a:off x="-2" y="4259488"/>
            <a:ext cx="3810001" cy="2598512"/>
          </a:xfrm>
          <a:prstGeom prst="rect">
            <a:avLst/>
          </a:prstGeom>
        </p:spPr>
      </p:pic>
      <p:sp>
        <p:nvSpPr>
          <p:cNvPr id="13" name="文本框 12"/>
          <p:cNvSpPr txBox="1"/>
          <p:nvPr/>
        </p:nvSpPr>
        <p:spPr>
          <a:xfrm>
            <a:off x="875663" y="2574810"/>
            <a:ext cx="10568944" cy="1047979"/>
          </a:xfrm>
          <a:prstGeom prst="rect">
            <a:avLst/>
          </a:prstGeom>
          <a:noFill/>
        </p:spPr>
        <p:txBody>
          <a:bodyPr wrap="square">
            <a:spAutoFit/>
          </a:bodyPr>
          <a:lstStyle/>
          <a:p>
            <a:pPr algn="ctr">
              <a:lnSpc>
                <a:spcPct val="120000"/>
              </a:lnSpc>
              <a:spcBef>
                <a:spcPts val="0"/>
              </a:spcBef>
              <a:spcAft>
                <a:spcPts val="0"/>
              </a:spcAft>
              <a:buClrTx/>
              <a:buSzTx/>
              <a:buFontTx/>
              <a:defRPr/>
            </a:pPr>
            <a:r>
              <a:rPr lang="zh-CN" altLang="en-US" sz="5400" b="0" dirty="0">
                <a:solidFill>
                  <a:srgbClr val="0066FF"/>
                </a:solidFill>
                <a:latin typeface="华文行楷" panose="02010800040101010101" pitchFamily="2" charset="-122"/>
                <a:ea typeface="华文行楷" panose="02010800040101010101" pitchFamily="2" charset="-122"/>
              </a:rPr>
              <a:t>基于深度学习的仪表示数识别系统</a:t>
            </a:r>
            <a:endParaRPr lang="zh-CN" altLang="en-US" sz="5400" kern="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ea"/>
              <a:sym typeface="+mn-ea"/>
            </a:endParaRPr>
          </a:p>
        </p:txBody>
      </p:sp>
      <p:grpSp>
        <p:nvGrpSpPr>
          <p:cNvPr id="14" name="组合 2"/>
          <p:cNvGrpSpPr/>
          <p:nvPr/>
        </p:nvGrpSpPr>
        <p:grpSpPr bwMode="auto">
          <a:xfrm>
            <a:off x="1855470" y="4030936"/>
            <a:ext cx="8609330" cy="1601729"/>
            <a:chOff x="2085340" y="3645022"/>
            <a:chExt cx="8510905" cy="1143084"/>
          </a:xfrm>
        </p:grpSpPr>
        <p:sp>
          <p:nvSpPr>
            <p:cNvPr id="15" name="矩形 14"/>
            <p:cNvSpPr/>
            <p:nvPr/>
          </p:nvSpPr>
          <p:spPr>
            <a:xfrm>
              <a:off x="2085340" y="3727501"/>
              <a:ext cx="8510905" cy="987952"/>
            </a:xfrm>
            <a:prstGeom prst="rect">
              <a:avLst/>
            </a:prstGeom>
          </p:spPr>
          <p:txBody>
            <a:bodyPr wrap="square">
              <a:spAutoFit/>
            </a:bodyPr>
            <a:lstStyle/>
            <a:p>
              <a:pPr marL="0" marR="0" lvl="0" algn="ctr" defTabSz="914400" eaLnBrk="1" fontAlgn="auto" latinLnBrk="0" hangingPunct="1">
                <a:lnSpc>
                  <a:spcPct val="120000"/>
                </a:lnSpc>
                <a:spcBef>
                  <a:spcPts val="0"/>
                </a:spcBef>
                <a:spcAft>
                  <a:spcPts val="0"/>
                </a:spcAft>
                <a:buClrTx/>
                <a:buSzTx/>
                <a:buFontTx/>
                <a:buNone/>
                <a:defRPr/>
              </a:pPr>
              <a:r>
                <a:rPr kumimoji="0" lang="zh-CN" altLang="en-US" sz="24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ea"/>
                  <a:sym typeface="+mn-ea"/>
                </a:rPr>
                <a:t>汇报人：俞铭一</a:t>
              </a:r>
              <a:endParaRPr kumimoji="0" lang="en-US" altLang="zh-CN" sz="24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ea"/>
                <a:sym typeface="+mn-ea"/>
              </a:endParaRPr>
            </a:p>
            <a:p>
              <a:pPr marL="0" marR="0" lvl="0" algn="ctr" defTabSz="914400" eaLnBrk="1" fontAlgn="auto" latinLnBrk="0" hangingPunct="1">
                <a:lnSpc>
                  <a:spcPct val="120000"/>
                </a:lnSpc>
                <a:spcBef>
                  <a:spcPts val="0"/>
                </a:spcBef>
                <a:spcAft>
                  <a:spcPts val="0"/>
                </a:spcAft>
                <a:buClrTx/>
                <a:buSzTx/>
                <a:buFontTx/>
                <a:buNone/>
                <a:defRPr/>
              </a:pPr>
              <a:r>
                <a:rPr kumimoji="0" lang="zh-CN" altLang="en-US" sz="24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ea"/>
                  <a:sym typeface="+mn-ea"/>
                </a:rPr>
                <a:t>指导教师：吴瀚聪</a:t>
              </a:r>
              <a:endParaRPr kumimoji="0" lang="en-US" altLang="zh-CN" sz="24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ea"/>
                <a:sym typeface="+mn-ea"/>
              </a:endParaRPr>
            </a:p>
            <a:p>
              <a:pPr marL="0" marR="0" lvl="0" algn="ctr" defTabSz="914400" eaLnBrk="1" fontAlgn="auto" latinLnBrk="0" hangingPunct="1">
                <a:lnSpc>
                  <a:spcPct val="120000"/>
                </a:lnSpc>
                <a:spcBef>
                  <a:spcPts val="0"/>
                </a:spcBef>
                <a:spcAft>
                  <a:spcPts val="0"/>
                </a:spcAft>
                <a:buClrTx/>
                <a:buSzTx/>
                <a:buFontTx/>
                <a:buNone/>
                <a:defRPr/>
              </a:pPr>
              <a:r>
                <a:rPr lang="zh-CN" altLang="en-US" sz="2400" kern="0" dirty="0">
                  <a:solidFill>
                    <a:prstClr val="black">
                      <a:lumMod val="85000"/>
                      <a:lumOff val="15000"/>
                    </a:prstClr>
                  </a:solidFill>
                  <a:latin typeface="微软雅黑" panose="020B0503020204020204" pitchFamily="34" charset="-122"/>
                  <a:ea typeface="微软雅黑" panose="020B0503020204020204" pitchFamily="34" charset="-122"/>
                  <a:cs typeface="+mn-ea"/>
                  <a:sym typeface="+mn-ea"/>
                </a:rPr>
                <a:t>未来技术学院 </a:t>
              </a:r>
              <a:r>
                <a:rPr lang="en-US" altLang="zh-CN" sz="2400" kern="0" dirty="0">
                  <a:solidFill>
                    <a:prstClr val="black">
                      <a:lumMod val="85000"/>
                      <a:lumOff val="15000"/>
                    </a:prstClr>
                  </a:solidFill>
                  <a:latin typeface="微软雅黑" panose="020B0503020204020204" pitchFamily="34" charset="-122"/>
                  <a:ea typeface="微软雅黑" panose="020B0503020204020204" pitchFamily="34" charset="-122"/>
                  <a:cs typeface="+mn-ea"/>
                  <a:sym typeface="+mn-ea"/>
                </a:rPr>
                <a:t>21</a:t>
              </a:r>
              <a:r>
                <a:rPr lang="zh-CN" altLang="en-US" sz="2400" kern="0" dirty="0">
                  <a:solidFill>
                    <a:prstClr val="black">
                      <a:lumMod val="85000"/>
                      <a:lumOff val="15000"/>
                    </a:prstClr>
                  </a:solidFill>
                  <a:latin typeface="微软雅黑" panose="020B0503020204020204" pitchFamily="34" charset="-122"/>
                  <a:ea typeface="微软雅黑" panose="020B0503020204020204" pitchFamily="34" charset="-122"/>
                  <a:cs typeface="+mn-ea"/>
                  <a:sym typeface="+mn-ea"/>
                </a:rPr>
                <a:t>级 人工智能</a:t>
              </a:r>
              <a:r>
                <a:rPr lang="en-US" altLang="zh-CN" sz="2400" kern="0" dirty="0">
                  <a:solidFill>
                    <a:prstClr val="black">
                      <a:lumMod val="85000"/>
                      <a:lumOff val="15000"/>
                    </a:prstClr>
                  </a:solidFill>
                  <a:latin typeface="微软雅黑" panose="020B0503020204020204" pitchFamily="34" charset="-122"/>
                  <a:ea typeface="微软雅黑" panose="020B0503020204020204" pitchFamily="34" charset="-122"/>
                  <a:cs typeface="+mn-ea"/>
                  <a:sym typeface="+mn-ea"/>
                </a:rPr>
                <a:t>2</a:t>
              </a:r>
              <a:r>
                <a:rPr lang="zh-CN" altLang="en-US" sz="2400" kern="0" dirty="0">
                  <a:solidFill>
                    <a:prstClr val="black">
                      <a:lumMod val="85000"/>
                      <a:lumOff val="15000"/>
                    </a:prstClr>
                  </a:solidFill>
                  <a:latin typeface="微软雅黑" panose="020B0503020204020204" pitchFamily="34" charset="-122"/>
                  <a:ea typeface="微软雅黑" panose="020B0503020204020204" pitchFamily="34" charset="-122"/>
                  <a:cs typeface="+mn-ea"/>
                  <a:sym typeface="+mn-ea"/>
                </a:rPr>
                <a:t>班</a:t>
              </a:r>
              <a:r>
                <a:rPr kumimoji="0" lang="en-US" altLang="zh-CN" sz="24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ea"/>
                  <a:sym typeface="+mn-ea"/>
                </a:rPr>
                <a:t> </a:t>
              </a:r>
              <a:endParaRPr kumimoji="0" lang="zh-CN" altLang="en-US" sz="24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ea"/>
                <a:sym typeface="+mn-ea"/>
              </a:endParaRPr>
            </a:p>
          </p:txBody>
        </p:sp>
        <p:grpSp>
          <p:nvGrpSpPr>
            <p:cNvPr id="16" name="组合 12"/>
            <p:cNvGrpSpPr/>
            <p:nvPr/>
          </p:nvGrpSpPr>
          <p:grpSpPr bwMode="auto">
            <a:xfrm>
              <a:off x="2438399" y="3645022"/>
              <a:ext cx="7629526" cy="1143084"/>
              <a:chOff x="2438399" y="3429000"/>
              <a:chExt cx="7648576" cy="1248926"/>
            </a:xfrm>
          </p:grpSpPr>
          <p:cxnSp>
            <p:nvCxnSpPr>
              <p:cNvPr id="17" name="直接连接符 16"/>
              <p:cNvCxnSpPr/>
              <p:nvPr/>
            </p:nvCxnSpPr>
            <p:spPr>
              <a:xfrm>
                <a:off x="2438400" y="3429000"/>
                <a:ext cx="7648575" cy="0"/>
              </a:xfrm>
              <a:prstGeom prst="line">
                <a:avLst/>
              </a:prstGeom>
              <a:noFill/>
              <a:ln w="6350" cap="flat" cmpd="sng" algn="ctr">
                <a:solidFill>
                  <a:sysClr val="windowText" lastClr="000000">
                    <a:lumMod val="50000"/>
                    <a:lumOff val="50000"/>
                  </a:sysClr>
                </a:solidFill>
                <a:prstDash val="sysDash"/>
                <a:miter lim="800000"/>
              </a:ln>
              <a:effectLst/>
            </p:spPr>
          </p:cxnSp>
          <p:cxnSp>
            <p:nvCxnSpPr>
              <p:cNvPr id="18" name="直接连接符 17"/>
              <p:cNvCxnSpPr/>
              <p:nvPr/>
            </p:nvCxnSpPr>
            <p:spPr>
              <a:xfrm>
                <a:off x="2438399" y="4677926"/>
                <a:ext cx="7648575" cy="0"/>
              </a:xfrm>
              <a:prstGeom prst="line">
                <a:avLst/>
              </a:prstGeom>
              <a:noFill/>
              <a:ln w="6350" cap="flat" cmpd="sng" algn="ctr">
                <a:solidFill>
                  <a:sysClr val="windowText" lastClr="000000">
                    <a:lumMod val="50000"/>
                    <a:lumOff val="50000"/>
                  </a:sysClr>
                </a:solidFill>
                <a:prstDash val="sysDash"/>
                <a:miter lim="800000"/>
              </a:ln>
              <a:effectLst/>
            </p:spPr>
          </p:cxnSp>
        </p:grpSp>
      </p:grpSp>
      <p:sp>
        <p:nvSpPr>
          <p:cNvPr id="19" name="Freeform 244"/>
          <p:cNvSpPr/>
          <p:nvPr/>
        </p:nvSpPr>
        <p:spPr bwMode="auto">
          <a:xfrm flipH="1" flipV="1">
            <a:off x="10700124" y="1209674"/>
            <a:ext cx="415549" cy="428625"/>
          </a:xfrm>
          <a:custGeom>
            <a:avLst/>
            <a:gdLst>
              <a:gd name="T0" fmla="*/ 806 w 806"/>
              <a:gd name="T1" fmla="*/ 555 h 809"/>
              <a:gd name="T2" fmla="*/ 555 w 806"/>
              <a:gd name="T3" fmla="*/ 555 h 809"/>
              <a:gd name="T4" fmla="*/ 555 w 806"/>
              <a:gd name="T5" fmla="*/ 809 h 809"/>
              <a:gd name="T6" fmla="*/ 251 w 806"/>
              <a:gd name="T7" fmla="*/ 809 h 809"/>
              <a:gd name="T8" fmla="*/ 251 w 806"/>
              <a:gd name="T9" fmla="*/ 555 h 809"/>
              <a:gd name="T10" fmla="*/ 0 w 806"/>
              <a:gd name="T11" fmla="*/ 555 h 809"/>
              <a:gd name="T12" fmla="*/ 0 w 806"/>
              <a:gd name="T13" fmla="*/ 254 h 809"/>
              <a:gd name="T14" fmla="*/ 251 w 806"/>
              <a:gd name="T15" fmla="*/ 254 h 809"/>
              <a:gd name="T16" fmla="*/ 251 w 806"/>
              <a:gd name="T17" fmla="*/ 0 h 809"/>
              <a:gd name="T18" fmla="*/ 555 w 806"/>
              <a:gd name="T19" fmla="*/ 0 h 809"/>
              <a:gd name="T20" fmla="*/ 555 w 806"/>
              <a:gd name="T21" fmla="*/ 254 h 809"/>
              <a:gd name="T22" fmla="*/ 806 w 806"/>
              <a:gd name="T23" fmla="*/ 254 h 809"/>
              <a:gd name="T24" fmla="*/ 806 w 806"/>
              <a:gd name="T25" fmla="*/ 555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6" h="809">
                <a:moveTo>
                  <a:pt x="806" y="555"/>
                </a:moveTo>
                <a:lnTo>
                  <a:pt x="555" y="555"/>
                </a:lnTo>
                <a:lnTo>
                  <a:pt x="555" y="809"/>
                </a:lnTo>
                <a:lnTo>
                  <a:pt x="251" y="809"/>
                </a:lnTo>
                <a:lnTo>
                  <a:pt x="251" y="555"/>
                </a:lnTo>
                <a:lnTo>
                  <a:pt x="0" y="555"/>
                </a:lnTo>
                <a:lnTo>
                  <a:pt x="0" y="254"/>
                </a:lnTo>
                <a:lnTo>
                  <a:pt x="251" y="254"/>
                </a:lnTo>
                <a:lnTo>
                  <a:pt x="251" y="0"/>
                </a:lnTo>
                <a:lnTo>
                  <a:pt x="555" y="0"/>
                </a:lnTo>
                <a:lnTo>
                  <a:pt x="555" y="254"/>
                </a:lnTo>
                <a:lnTo>
                  <a:pt x="806" y="254"/>
                </a:lnTo>
                <a:lnTo>
                  <a:pt x="806" y="555"/>
                </a:lnTo>
                <a:close/>
              </a:path>
            </a:pathLst>
          </a:custGeom>
          <a:solidFill>
            <a:srgbClr val="0F365E"/>
          </a:solidFill>
          <a:ln>
            <a:solidFill>
              <a:srgbClr val="0F365E"/>
            </a:solidFill>
          </a:ln>
        </p:spPr>
        <p:txBody>
          <a:bodyPr/>
          <a:lstStyle/>
          <a:p>
            <a:pPr eaLnBrk="1" fontAlgn="auto" hangingPunct="1">
              <a:lnSpc>
                <a:spcPct val="120000"/>
              </a:lnSpc>
              <a:spcBef>
                <a:spcPts val="0"/>
              </a:spcBef>
              <a:spcAft>
                <a:spcPts val="0"/>
              </a:spcAft>
              <a:defRPr/>
            </a:pPr>
            <a:endParaRPr lang="en-US" b="0" kern="0">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 name="图片 1">
            <a:extLst>
              <a:ext uri="{FF2B5EF4-FFF2-40B4-BE49-F238E27FC236}">
                <a16:creationId xmlns:a16="http://schemas.microsoft.com/office/drawing/2014/main" id="{DF3AD1F2-E926-329B-6734-E636C812FAFA}"/>
              </a:ext>
            </a:extLst>
          </p:cNvPr>
          <p:cNvPicPr>
            <a:picLocks noChangeAspect="1"/>
          </p:cNvPicPr>
          <p:nvPr/>
        </p:nvPicPr>
        <p:blipFill>
          <a:blip r:embed="rId5"/>
          <a:stretch>
            <a:fillRect/>
          </a:stretch>
        </p:blipFill>
        <p:spPr>
          <a:xfrm>
            <a:off x="0" y="0"/>
            <a:ext cx="2987462" cy="1645636"/>
          </a:xfrm>
          <a:prstGeom prst="rect">
            <a:avLst/>
          </a:prstGeom>
        </p:spPr>
      </p:pic>
      <p:sp>
        <p:nvSpPr>
          <p:cNvPr id="7" name="矩形 6">
            <a:extLst>
              <a:ext uri="{FF2B5EF4-FFF2-40B4-BE49-F238E27FC236}">
                <a16:creationId xmlns:a16="http://schemas.microsoft.com/office/drawing/2014/main" id="{5155CDB3-7AC3-5EFF-C1CA-921F3B0F52F9}"/>
              </a:ext>
            </a:extLst>
          </p:cNvPr>
          <p:cNvSpPr/>
          <p:nvPr/>
        </p:nvSpPr>
        <p:spPr>
          <a:xfrm>
            <a:off x="3853507" y="1476446"/>
            <a:ext cx="4339650" cy="923330"/>
          </a:xfrm>
          <a:prstGeom prst="rect">
            <a:avLst/>
          </a:prstGeom>
          <a:noFill/>
        </p:spPr>
        <p:txBody>
          <a:bodyPr wrap="none" lIns="91440" tIns="45720" rIns="91440" bIns="45720">
            <a:spAutoFit/>
          </a:bodyPr>
          <a:lstStyle/>
          <a:p>
            <a:pPr algn="ctr"/>
            <a:r>
              <a:rPr lang="zh-CN" altLang="en-US" sz="5400" b="0" cap="none" spc="0" dirty="0">
                <a:ln w="0"/>
                <a:solidFill>
                  <a:schemeClr val="tx1"/>
                </a:solidFill>
                <a:effectLst>
                  <a:outerShdw blurRad="38100" dist="19050" dir="2700000" algn="tl" rotWithShape="0">
                    <a:schemeClr val="dk1">
                      <a:alpha val="40000"/>
                    </a:schemeClr>
                  </a:outerShdw>
                </a:effectLst>
              </a:rPr>
              <a:t>毕业设计答辩</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D6505-4FAB-171D-A1B1-0B2F17FF18B9}"/>
            </a:ext>
          </a:extLst>
        </p:cNvPr>
        <p:cNvGrpSpPr/>
        <p:nvPr/>
      </p:nvGrpSpPr>
      <p:grpSpPr>
        <a:xfrm>
          <a:off x="0" y="0"/>
          <a:ext cx="0" cy="0"/>
          <a:chOff x="0" y="0"/>
          <a:chExt cx="0" cy="0"/>
        </a:xfrm>
      </p:grpSpPr>
      <p:grpSp>
        <p:nvGrpSpPr>
          <p:cNvPr id="25" name="组合 22">
            <a:extLst>
              <a:ext uri="{FF2B5EF4-FFF2-40B4-BE49-F238E27FC236}">
                <a16:creationId xmlns:a16="http://schemas.microsoft.com/office/drawing/2014/main" id="{B65AABD3-AEAC-72B5-8036-90DC1E98D475}"/>
              </a:ext>
            </a:extLst>
          </p:cNvPr>
          <p:cNvGrpSpPr/>
          <p:nvPr/>
        </p:nvGrpSpPr>
        <p:grpSpPr bwMode="auto">
          <a:xfrm>
            <a:off x="4049129" y="1009970"/>
            <a:ext cx="4185761" cy="580378"/>
            <a:chOff x="4019398" y="1042276"/>
            <a:chExt cx="4184206" cy="580711"/>
          </a:xfrm>
        </p:grpSpPr>
        <p:sp>
          <p:nvSpPr>
            <p:cNvPr id="26" name="矩形 23">
              <a:extLst>
                <a:ext uri="{FF2B5EF4-FFF2-40B4-BE49-F238E27FC236}">
                  <a16:creationId xmlns:a16="http://schemas.microsoft.com/office/drawing/2014/main" id="{C52DC6C9-59F2-ECC3-A025-4DC838F79ACB}"/>
                </a:ext>
              </a:extLst>
            </p:cNvPr>
            <p:cNvSpPr>
              <a:spLocks noChangeArrowheads="1"/>
            </p:cNvSpPr>
            <p:nvPr/>
          </p:nvSpPr>
          <p:spPr bwMode="auto">
            <a:xfrm>
              <a:off x="4019398" y="1124744"/>
              <a:ext cx="4184206" cy="498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Comic Sans MS" panose="030F0702030302020204" pitchFamily="66" charset="0"/>
                  <a:ea typeface="宋体" panose="02010600030101010101" pitchFamily="2" charset="-122"/>
                </a:defRPr>
              </a:lvl1pPr>
              <a:lvl2pPr marL="742950" indent="-285750">
                <a:defRPr b="1">
                  <a:solidFill>
                    <a:schemeClr val="tx1"/>
                  </a:solidFill>
                  <a:latin typeface="Comic Sans MS" panose="030F0702030302020204" pitchFamily="66" charset="0"/>
                  <a:ea typeface="宋体" panose="02010600030101010101" pitchFamily="2" charset="-122"/>
                </a:defRPr>
              </a:lvl2pPr>
              <a:lvl3pPr marL="1143000" indent="-228600">
                <a:defRPr b="1">
                  <a:solidFill>
                    <a:schemeClr val="tx1"/>
                  </a:solidFill>
                  <a:latin typeface="Comic Sans MS" panose="030F0702030302020204" pitchFamily="66" charset="0"/>
                  <a:ea typeface="宋体" panose="02010600030101010101" pitchFamily="2" charset="-122"/>
                </a:defRPr>
              </a:lvl3pPr>
              <a:lvl4pPr marL="1600200" indent="-228600">
                <a:defRPr b="1">
                  <a:solidFill>
                    <a:schemeClr val="tx1"/>
                  </a:solidFill>
                  <a:latin typeface="Comic Sans MS" panose="030F0702030302020204" pitchFamily="66" charset="0"/>
                  <a:ea typeface="宋体" panose="02010600030101010101" pitchFamily="2" charset="-122"/>
                </a:defRPr>
              </a:lvl4pPr>
              <a:lvl5pPr marL="2057400" indent="-22860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algn="ctr">
                <a:lnSpc>
                  <a:spcPct val="120000"/>
                </a:lnSpc>
              </a:pPr>
              <a:r>
                <a:rPr lang="zh-CN" altLang="en-US" sz="2400"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数显式仪表数显区域检测模型</a:t>
              </a:r>
            </a:p>
          </p:txBody>
        </p:sp>
        <p:cxnSp>
          <p:nvCxnSpPr>
            <p:cNvPr id="27" name="直接连接符 26">
              <a:extLst>
                <a:ext uri="{FF2B5EF4-FFF2-40B4-BE49-F238E27FC236}">
                  <a16:creationId xmlns:a16="http://schemas.microsoft.com/office/drawing/2014/main" id="{05E78412-B191-4484-5D07-B73B3FB475E9}"/>
                </a:ext>
              </a:extLst>
            </p:cNvPr>
            <p:cNvCxnSpPr/>
            <p:nvPr/>
          </p:nvCxnSpPr>
          <p:spPr bwMode="auto">
            <a:xfrm>
              <a:off x="5843649" y="1042276"/>
              <a:ext cx="504637" cy="0"/>
            </a:xfrm>
            <a:prstGeom prst="line">
              <a:avLst/>
            </a:prstGeom>
            <a:solidFill>
              <a:schemeClr val="accent1"/>
            </a:solidFill>
            <a:ln w="28575" cap="flat" cmpd="sng" algn="ctr">
              <a:solidFill>
                <a:schemeClr val="tx1">
                  <a:lumMod val="75000"/>
                  <a:lumOff val="25000"/>
                </a:schemeClr>
              </a:solidFill>
              <a:prstDash val="solid"/>
              <a:round/>
              <a:headEnd type="none" w="med" len="med"/>
              <a:tailEnd type="none" w="med" len="med"/>
            </a:ln>
            <a:effectLst/>
          </p:spPr>
        </p:cxnSp>
      </p:grpSp>
      <p:grpSp>
        <p:nvGrpSpPr>
          <p:cNvPr id="35" name="组合 34">
            <a:extLst>
              <a:ext uri="{FF2B5EF4-FFF2-40B4-BE49-F238E27FC236}">
                <a16:creationId xmlns:a16="http://schemas.microsoft.com/office/drawing/2014/main" id="{D644C1F3-F88D-FE38-0863-FA296C830229}"/>
              </a:ext>
            </a:extLst>
          </p:cNvPr>
          <p:cNvGrpSpPr/>
          <p:nvPr/>
        </p:nvGrpSpPr>
        <p:grpSpPr>
          <a:xfrm>
            <a:off x="10125074" y="4591421"/>
            <a:ext cx="1381559" cy="1388991"/>
            <a:chOff x="10066474" y="4591421"/>
            <a:chExt cx="1440160" cy="1388991"/>
          </a:xfrm>
        </p:grpSpPr>
        <p:sp>
          <p:nvSpPr>
            <p:cNvPr id="33" name="椭圆 32">
              <a:extLst>
                <a:ext uri="{FF2B5EF4-FFF2-40B4-BE49-F238E27FC236}">
                  <a16:creationId xmlns:a16="http://schemas.microsoft.com/office/drawing/2014/main" id="{989C92E0-9E35-9BF2-187D-7AB7F38759A9}"/>
                </a:ext>
              </a:extLst>
            </p:cNvPr>
            <p:cNvSpPr/>
            <p:nvPr/>
          </p:nvSpPr>
          <p:spPr>
            <a:xfrm>
              <a:off x="10066474" y="4591421"/>
              <a:ext cx="1440160" cy="138899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54">
              <a:extLst>
                <a:ext uri="{FF2B5EF4-FFF2-40B4-BE49-F238E27FC236}">
                  <a16:creationId xmlns:a16="http://schemas.microsoft.com/office/drawing/2014/main" id="{8D17E36A-2A86-89B2-CC40-1CE02F164EED}"/>
                </a:ext>
              </a:extLst>
            </p:cNvPr>
            <p:cNvSpPr>
              <a:spLocks noEditPoints="1"/>
            </p:cNvSpPr>
            <p:nvPr/>
          </p:nvSpPr>
          <p:spPr bwMode="auto">
            <a:xfrm>
              <a:off x="10307934" y="4869219"/>
              <a:ext cx="957241" cy="816985"/>
            </a:xfrm>
            <a:custGeom>
              <a:avLst/>
              <a:gdLst>
                <a:gd name="T0" fmla="*/ 154 w 213"/>
                <a:gd name="T1" fmla="*/ 52 h 188"/>
                <a:gd name="T2" fmla="*/ 115 w 213"/>
                <a:gd name="T3" fmla="*/ 91 h 188"/>
                <a:gd name="T4" fmla="*/ 98 w 213"/>
                <a:gd name="T5" fmla="*/ 91 h 188"/>
                <a:gd name="T6" fmla="*/ 59 w 213"/>
                <a:gd name="T7" fmla="*/ 52 h 188"/>
                <a:gd name="T8" fmla="*/ 59 w 213"/>
                <a:gd name="T9" fmla="*/ 11 h 188"/>
                <a:gd name="T10" fmla="*/ 100 w 213"/>
                <a:gd name="T11" fmla="*/ 11 h 188"/>
                <a:gd name="T12" fmla="*/ 106 w 213"/>
                <a:gd name="T13" fmla="*/ 17 h 188"/>
                <a:gd name="T14" fmla="*/ 113 w 213"/>
                <a:gd name="T15" fmla="*/ 11 h 188"/>
                <a:gd name="T16" fmla="*/ 154 w 213"/>
                <a:gd name="T17" fmla="*/ 11 h 188"/>
                <a:gd name="T18" fmla="*/ 154 w 213"/>
                <a:gd name="T19" fmla="*/ 52 h 188"/>
                <a:gd name="T20" fmla="*/ 73 w 213"/>
                <a:gd name="T21" fmla="*/ 101 h 188"/>
                <a:gd name="T22" fmla="*/ 54 w 213"/>
                <a:gd name="T23" fmla="*/ 84 h 188"/>
                <a:gd name="T24" fmla="*/ 37 w 213"/>
                <a:gd name="T25" fmla="*/ 71 h 188"/>
                <a:gd name="T26" fmla="*/ 32 w 213"/>
                <a:gd name="T27" fmla="*/ 90 h 188"/>
                <a:gd name="T28" fmla="*/ 46 w 213"/>
                <a:gd name="T29" fmla="*/ 106 h 188"/>
                <a:gd name="T30" fmla="*/ 50 w 213"/>
                <a:gd name="T31" fmla="*/ 117 h 188"/>
                <a:gd name="T32" fmla="*/ 42 w 213"/>
                <a:gd name="T33" fmla="*/ 108 h 188"/>
                <a:gd name="T34" fmla="*/ 29 w 213"/>
                <a:gd name="T35" fmla="*/ 93 h 188"/>
                <a:gd name="T36" fmla="*/ 27 w 213"/>
                <a:gd name="T37" fmla="*/ 68 h 188"/>
                <a:gd name="T38" fmla="*/ 32 w 213"/>
                <a:gd name="T39" fmla="*/ 37 h 188"/>
                <a:gd name="T40" fmla="*/ 19 w 213"/>
                <a:gd name="T41" fmla="*/ 25 h 188"/>
                <a:gd name="T42" fmla="*/ 5 w 213"/>
                <a:gd name="T43" fmla="*/ 60 h 188"/>
                <a:gd name="T44" fmla="*/ 0 w 213"/>
                <a:gd name="T45" fmla="*/ 101 h 188"/>
                <a:gd name="T46" fmla="*/ 12 w 213"/>
                <a:gd name="T47" fmla="*/ 124 h 188"/>
                <a:gd name="T48" fmla="*/ 38 w 213"/>
                <a:gd name="T49" fmla="*/ 167 h 188"/>
                <a:gd name="T50" fmla="*/ 38 w 213"/>
                <a:gd name="T51" fmla="*/ 188 h 188"/>
                <a:gd name="T52" fmla="*/ 89 w 213"/>
                <a:gd name="T53" fmla="*/ 188 h 188"/>
                <a:gd name="T54" fmla="*/ 89 w 213"/>
                <a:gd name="T55" fmla="*/ 170 h 188"/>
                <a:gd name="T56" fmla="*/ 90 w 213"/>
                <a:gd name="T57" fmla="*/ 157 h 188"/>
                <a:gd name="T58" fmla="*/ 87 w 213"/>
                <a:gd name="T59" fmla="*/ 133 h 188"/>
                <a:gd name="T60" fmla="*/ 73 w 213"/>
                <a:gd name="T61" fmla="*/ 101 h 188"/>
                <a:gd name="T62" fmla="*/ 208 w 213"/>
                <a:gd name="T63" fmla="*/ 60 h 188"/>
                <a:gd name="T64" fmla="*/ 194 w 213"/>
                <a:gd name="T65" fmla="*/ 25 h 188"/>
                <a:gd name="T66" fmla="*/ 181 w 213"/>
                <a:gd name="T67" fmla="*/ 37 h 188"/>
                <a:gd name="T68" fmla="*/ 186 w 213"/>
                <a:gd name="T69" fmla="*/ 68 h 188"/>
                <a:gd name="T70" fmla="*/ 184 w 213"/>
                <a:gd name="T71" fmla="*/ 93 h 188"/>
                <a:gd name="T72" fmla="*/ 171 w 213"/>
                <a:gd name="T73" fmla="*/ 108 h 188"/>
                <a:gd name="T74" fmla="*/ 163 w 213"/>
                <a:gd name="T75" fmla="*/ 117 h 188"/>
                <a:gd name="T76" fmla="*/ 167 w 213"/>
                <a:gd name="T77" fmla="*/ 106 h 188"/>
                <a:gd name="T78" fmla="*/ 181 w 213"/>
                <a:gd name="T79" fmla="*/ 90 h 188"/>
                <a:gd name="T80" fmla="*/ 175 w 213"/>
                <a:gd name="T81" fmla="*/ 71 h 188"/>
                <a:gd name="T82" fmla="*/ 159 w 213"/>
                <a:gd name="T83" fmla="*/ 84 h 188"/>
                <a:gd name="T84" fmla="*/ 140 w 213"/>
                <a:gd name="T85" fmla="*/ 101 h 188"/>
                <a:gd name="T86" fmla="*/ 125 w 213"/>
                <a:gd name="T87" fmla="*/ 133 h 188"/>
                <a:gd name="T88" fmla="*/ 122 w 213"/>
                <a:gd name="T89" fmla="*/ 157 h 188"/>
                <a:gd name="T90" fmla="*/ 124 w 213"/>
                <a:gd name="T91" fmla="*/ 170 h 188"/>
                <a:gd name="T92" fmla="*/ 124 w 213"/>
                <a:gd name="T93" fmla="*/ 188 h 188"/>
                <a:gd name="T94" fmla="*/ 175 w 213"/>
                <a:gd name="T95" fmla="*/ 188 h 188"/>
                <a:gd name="T96" fmla="*/ 175 w 213"/>
                <a:gd name="T97" fmla="*/ 167 h 188"/>
                <a:gd name="T98" fmla="*/ 201 w 213"/>
                <a:gd name="T99" fmla="*/ 124 h 188"/>
                <a:gd name="T100" fmla="*/ 213 w 213"/>
                <a:gd name="T101" fmla="*/ 101 h 188"/>
                <a:gd name="T102" fmla="*/ 208 w 213"/>
                <a:gd name="T103" fmla="*/ 6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88">
                  <a:moveTo>
                    <a:pt x="154" y="52"/>
                  </a:moveTo>
                  <a:cubicBezTo>
                    <a:pt x="115" y="91"/>
                    <a:pt x="115" y="91"/>
                    <a:pt x="115" y="91"/>
                  </a:cubicBezTo>
                  <a:cubicBezTo>
                    <a:pt x="110" y="95"/>
                    <a:pt x="103" y="95"/>
                    <a:pt x="98" y="91"/>
                  </a:cubicBezTo>
                  <a:cubicBezTo>
                    <a:pt x="59" y="52"/>
                    <a:pt x="59" y="52"/>
                    <a:pt x="59" y="52"/>
                  </a:cubicBezTo>
                  <a:cubicBezTo>
                    <a:pt x="48" y="40"/>
                    <a:pt x="48" y="22"/>
                    <a:pt x="59" y="11"/>
                  </a:cubicBezTo>
                  <a:cubicBezTo>
                    <a:pt x="71" y="0"/>
                    <a:pt x="89" y="0"/>
                    <a:pt x="100" y="11"/>
                  </a:cubicBezTo>
                  <a:cubicBezTo>
                    <a:pt x="106" y="17"/>
                    <a:pt x="106" y="17"/>
                    <a:pt x="106" y="17"/>
                  </a:cubicBezTo>
                  <a:cubicBezTo>
                    <a:pt x="113" y="11"/>
                    <a:pt x="113" y="11"/>
                    <a:pt x="113" y="11"/>
                  </a:cubicBezTo>
                  <a:cubicBezTo>
                    <a:pt x="124" y="0"/>
                    <a:pt x="142" y="0"/>
                    <a:pt x="154" y="11"/>
                  </a:cubicBezTo>
                  <a:cubicBezTo>
                    <a:pt x="165" y="22"/>
                    <a:pt x="165" y="40"/>
                    <a:pt x="154" y="52"/>
                  </a:cubicBezTo>
                  <a:moveTo>
                    <a:pt x="73" y="101"/>
                  </a:moveTo>
                  <a:cubicBezTo>
                    <a:pt x="69" y="95"/>
                    <a:pt x="56" y="86"/>
                    <a:pt x="54" y="84"/>
                  </a:cubicBezTo>
                  <a:cubicBezTo>
                    <a:pt x="51" y="82"/>
                    <a:pt x="40" y="70"/>
                    <a:pt x="37" y="71"/>
                  </a:cubicBezTo>
                  <a:cubicBezTo>
                    <a:pt x="35" y="72"/>
                    <a:pt x="29" y="79"/>
                    <a:pt x="32" y="90"/>
                  </a:cubicBezTo>
                  <a:cubicBezTo>
                    <a:pt x="33" y="94"/>
                    <a:pt x="39" y="99"/>
                    <a:pt x="46" y="106"/>
                  </a:cubicBezTo>
                  <a:cubicBezTo>
                    <a:pt x="51" y="111"/>
                    <a:pt x="50" y="117"/>
                    <a:pt x="50" y="117"/>
                  </a:cubicBezTo>
                  <a:cubicBezTo>
                    <a:pt x="50" y="117"/>
                    <a:pt x="47" y="113"/>
                    <a:pt x="42" y="108"/>
                  </a:cubicBezTo>
                  <a:cubicBezTo>
                    <a:pt x="37" y="104"/>
                    <a:pt x="30" y="96"/>
                    <a:pt x="29" y="93"/>
                  </a:cubicBezTo>
                  <a:cubicBezTo>
                    <a:pt x="27" y="88"/>
                    <a:pt x="26" y="80"/>
                    <a:pt x="27" y="68"/>
                  </a:cubicBezTo>
                  <a:cubicBezTo>
                    <a:pt x="29" y="55"/>
                    <a:pt x="33" y="49"/>
                    <a:pt x="32" y="37"/>
                  </a:cubicBezTo>
                  <a:cubicBezTo>
                    <a:pt x="31" y="27"/>
                    <a:pt x="20" y="20"/>
                    <a:pt x="19" y="25"/>
                  </a:cubicBezTo>
                  <a:cubicBezTo>
                    <a:pt x="17" y="29"/>
                    <a:pt x="6" y="54"/>
                    <a:pt x="5" y="60"/>
                  </a:cubicBezTo>
                  <a:cubicBezTo>
                    <a:pt x="3" y="65"/>
                    <a:pt x="1" y="94"/>
                    <a:pt x="0" y="101"/>
                  </a:cubicBezTo>
                  <a:cubicBezTo>
                    <a:pt x="0" y="107"/>
                    <a:pt x="5" y="115"/>
                    <a:pt x="12" y="124"/>
                  </a:cubicBezTo>
                  <a:cubicBezTo>
                    <a:pt x="19" y="134"/>
                    <a:pt x="37" y="159"/>
                    <a:pt x="38" y="167"/>
                  </a:cubicBezTo>
                  <a:cubicBezTo>
                    <a:pt x="38" y="188"/>
                    <a:pt x="38" y="188"/>
                    <a:pt x="38" y="188"/>
                  </a:cubicBezTo>
                  <a:cubicBezTo>
                    <a:pt x="89" y="188"/>
                    <a:pt x="89" y="188"/>
                    <a:pt x="89" y="188"/>
                  </a:cubicBezTo>
                  <a:cubicBezTo>
                    <a:pt x="89" y="170"/>
                    <a:pt x="89" y="170"/>
                    <a:pt x="89" y="170"/>
                  </a:cubicBezTo>
                  <a:cubicBezTo>
                    <a:pt x="89" y="165"/>
                    <a:pt x="90" y="162"/>
                    <a:pt x="90" y="157"/>
                  </a:cubicBezTo>
                  <a:cubicBezTo>
                    <a:pt x="90" y="151"/>
                    <a:pt x="87" y="151"/>
                    <a:pt x="87" y="133"/>
                  </a:cubicBezTo>
                  <a:cubicBezTo>
                    <a:pt x="87" y="123"/>
                    <a:pt x="78" y="108"/>
                    <a:pt x="73" y="101"/>
                  </a:cubicBezTo>
                  <a:moveTo>
                    <a:pt x="208" y="60"/>
                  </a:moveTo>
                  <a:cubicBezTo>
                    <a:pt x="207" y="54"/>
                    <a:pt x="196" y="29"/>
                    <a:pt x="194" y="25"/>
                  </a:cubicBezTo>
                  <a:cubicBezTo>
                    <a:pt x="193" y="20"/>
                    <a:pt x="182" y="27"/>
                    <a:pt x="181" y="37"/>
                  </a:cubicBezTo>
                  <a:cubicBezTo>
                    <a:pt x="180" y="49"/>
                    <a:pt x="184" y="55"/>
                    <a:pt x="186" y="68"/>
                  </a:cubicBezTo>
                  <a:cubicBezTo>
                    <a:pt x="187" y="80"/>
                    <a:pt x="186" y="88"/>
                    <a:pt x="184" y="93"/>
                  </a:cubicBezTo>
                  <a:cubicBezTo>
                    <a:pt x="183" y="96"/>
                    <a:pt x="176" y="104"/>
                    <a:pt x="171" y="108"/>
                  </a:cubicBezTo>
                  <a:cubicBezTo>
                    <a:pt x="166" y="113"/>
                    <a:pt x="163" y="117"/>
                    <a:pt x="163" y="117"/>
                  </a:cubicBezTo>
                  <a:cubicBezTo>
                    <a:pt x="163" y="117"/>
                    <a:pt x="162" y="111"/>
                    <a:pt x="167" y="106"/>
                  </a:cubicBezTo>
                  <a:cubicBezTo>
                    <a:pt x="174" y="99"/>
                    <a:pt x="179" y="94"/>
                    <a:pt x="181" y="90"/>
                  </a:cubicBezTo>
                  <a:cubicBezTo>
                    <a:pt x="183" y="79"/>
                    <a:pt x="178" y="72"/>
                    <a:pt x="175" y="71"/>
                  </a:cubicBezTo>
                  <a:cubicBezTo>
                    <a:pt x="173" y="70"/>
                    <a:pt x="162" y="82"/>
                    <a:pt x="159" y="84"/>
                  </a:cubicBezTo>
                  <a:cubicBezTo>
                    <a:pt x="156" y="86"/>
                    <a:pt x="144" y="95"/>
                    <a:pt x="140" y="101"/>
                  </a:cubicBezTo>
                  <a:cubicBezTo>
                    <a:pt x="135" y="108"/>
                    <a:pt x="125" y="123"/>
                    <a:pt x="125" y="133"/>
                  </a:cubicBezTo>
                  <a:cubicBezTo>
                    <a:pt x="125" y="151"/>
                    <a:pt x="122" y="151"/>
                    <a:pt x="122" y="157"/>
                  </a:cubicBezTo>
                  <a:cubicBezTo>
                    <a:pt x="122" y="162"/>
                    <a:pt x="124" y="165"/>
                    <a:pt x="124" y="170"/>
                  </a:cubicBezTo>
                  <a:cubicBezTo>
                    <a:pt x="124" y="188"/>
                    <a:pt x="124" y="188"/>
                    <a:pt x="124" y="188"/>
                  </a:cubicBezTo>
                  <a:cubicBezTo>
                    <a:pt x="175" y="188"/>
                    <a:pt x="175" y="188"/>
                    <a:pt x="175" y="188"/>
                  </a:cubicBezTo>
                  <a:cubicBezTo>
                    <a:pt x="175" y="167"/>
                    <a:pt x="175" y="167"/>
                    <a:pt x="175" y="167"/>
                  </a:cubicBezTo>
                  <a:cubicBezTo>
                    <a:pt x="176" y="159"/>
                    <a:pt x="193" y="134"/>
                    <a:pt x="201" y="124"/>
                  </a:cubicBezTo>
                  <a:cubicBezTo>
                    <a:pt x="208" y="115"/>
                    <a:pt x="213" y="107"/>
                    <a:pt x="213" y="101"/>
                  </a:cubicBezTo>
                  <a:cubicBezTo>
                    <a:pt x="212" y="94"/>
                    <a:pt x="210" y="65"/>
                    <a:pt x="208" y="60"/>
                  </a:cubicBezTo>
                </a:path>
              </a:pathLst>
            </a:custGeom>
            <a:solidFill>
              <a:schemeClr val="bg1"/>
            </a:solidFill>
            <a:ln>
              <a:noFill/>
            </a:ln>
          </p:spPr>
          <p:txBody>
            <a:bodyPr vert="horz" wrap="square" lIns="91440" tIns="45720" rIns="91440" bIns="45720" numCol="1" anchor="t" anchorCtr="0" compatLnSpc="1"/>
            <a:lstStyle/>
            <a:p>
              <a:endParaRPr lang="en-US"/>
            </a:p>
          </p:txBody>
        </p:sp>
      </p:grpSp>
      <p:pic>
        <p:nvPicPr>
          <p:cNvPr id="143" name="picture 143">
            <a:extLst>
              <a:ext uri="{FF2B5EF4-FFF2-40B4-BE49-F238E27FC236}">
                <a16:creationId xmlns:a16="http://schemas.microsoft.com/office/drawing/2014/main" id="{FE61A5F0-976A-E67D-93F8-5B7741604098}"/>
              </a:ext>
            </a:extLst>
          </p:cNvPr>
          <p:cNvPicPr>
            <a:picLocks noChangeAspect="1"/>
          </p:cNvPicPr>
          <p:nvPr/>
        </p:nvPicPr>
        <p:blipFill>
          <a:blip r:embed="rId3"/>
          <a:stretch>
            <a:fillRect/>
          </a:stretch>
        </p:blipFill>
        <p:spPr>
          <a:xfrm rot="21600000">
            <a:off x="10701527" y="150876"/>
            <a:ext cx="1359407" cy="518160"/>
          </a:xfrm>
          <a:prstGeom prst="rect">
            <a:avLst/>
          </a:prstGeom>
        </p:spPr>
      </p:pic>
      <p:pic>
        <p:nvPicPr>
          <p:cNvPr id="1317" name="picture 1317">
            <a:extLst>
              <a:ext uri="{FF2B5EF4-FFF2-40B4-BE49-F238E27FC236}">
                <a16:creationId xmlns:a16="http://schemas.microsoft.com/office/drawing/2014/main" id="{67BDD192-5488-29EB-915C-E59FC4831883}"/>
              </a:ext>
            </a:extLst>
          </p:cNvPr>
          <p:cNvPicPr>
            <a:picLocks noChangeAspect="1"/>
          </p:cNvPicPr>
          <p:nvPr/>
        </p:nvPicPr>
        <p:blipFill>
          <a:blip r:embed="rId4"/>
          <a:stretch>
            <a:fillRect/>
          </a:stretch>
        </p:blipFill>
        <p:spPr>
          <a:xfrm rot="21600000">
            <a:off x="182879" y="79248"/>
            <a:ext cx="3276600" cy="589787"/>
          </a:xfrm>
          <a:prstGeom prst="rect">
            <a:avLst/>
          </a:prstGeom>
        </p:spPr>
      </p:pic>
      <p:pic>
        <p:nvPicPr>
          <p:cNvPr id="9" name="图片 8">
            <a:extLst>
              <a:ext uri="{FF2B5EF4-FFF2-40B4-BE49-F238E27FC236}">
                <a16:creationId xmlns:a16="http://schemas.microsoft.com/office/drawing/2014/main" id="{61064AD1-BE7E-9A82-1332-9FF70116EE41}"/>
              </a:ext>
            </a:extLst>
          </p:cNvPr>
          <p:cNvPicPr>
            <a:picLocks noChangeAspect="1"/>
          </p:cNvPicPr>
          <p:nvPr/>
        </p:nvPicPr>
        <p:blipFill>
          <a:blip r:embed="rId5"/>
          <a:stretch>
            <a:fillRect/>
          </a:stretch>
        </p:blipFill>
        <p:spPr>
          <a:xfrm>
            <a:off x="440912" y="1774988"/>
            <a:ext cx="3448692" cy="3448692"/>
          </a:xfrm>
          <a:prstGeom prst="rect">
            <a:avLst/>
          </a:prstGeom>
        </p:spPr>
      </p:pic>
      <p:sp>
        <p:nvSpPr>
          <p:cNvPr id="11" name="文本框 10">
            <a:extLst>
              <a:ext uri="{FF2B5EF4-FFF2-40B4-BE49-F238E27FC236}">
                <a16:creationId xmlns:a16="http://schemas.microsoft.com/office/drawing/2014/main" id="{69EB9558-EC48-0676-0523-4591C86F257D}"/>
              </a:ext>
            </a:extLst>
          </p:cNvPr>
          <p:cNvSpPr txBox="1"/>
          <p:nvPr/>
        </p:nvSpPr>
        <p:spPr>
          <a:xfrm>
            <a:off x="-46173" y="5408320"/>
            <a:ext cx="6703620" cy="338554"/>
          </a:xfrm>
          <a:prstGeom prst="rect">
            <a:avLst/>
          </a:prstGeom>
          <a:noFill/>
        </p:spPr>
        <p:txBody>
          <a:bodyPr wrap="square">
            <a:spAutoFit/>
          </a:bodyPr>
          <a:lstStyle/>
          <a:p>
            <a:r>
              <a:rPr lang="zh-CN" altLang="en-US" sz="1600" dirty="0"/>
              <a:t>数显式仪表表盘检测训练数据集标签统计与可视化</a:t>
            </a:r>
          </a:p>
        </p:txBody>
      </p:sp>
      <p:pic>
        <p:nvPicPr>
          <p:cNvPr id="12" name="图片 11">
            <a:extLst>
              <a:ext uri="{FF2B5EF4-FFF2-40B4-BE49-F238E27FC236}">
                <a16:creationId xmlns:a16="http://schemas.microsoft.com/office/drawing/2014/main" id="{7ACAD387-2A0C-B165-7B09-79448005CA3B}"/>
              </a:ext>
            </a:extLst>
          </p:cNvPr>
          <p:cNvPicPr>
            <a:picLocks noChangeAspect="1"/>
          </p:cNvPicPr>
          <p:nvPr/>
        </p:nvPicPr>
        <p:blipFill>
          <a:blip r:embed="rId6"/>
          <a:stretch>
            <a:fillRect/>
          </a:stretch>
        </p:blipFill>
        <p:spPr>
          <a:xfrm>
            <a:off x="6926352" y="1739362"/>
            <a:ext cx="2447619" cy="2447619"/>
          </a:xfrm>
          <a:prstGeom prst="rect">
            <a:avLst/>
          </a:prstGeom>
        </p:spPr>
      </p:pic>
      <p:pic>
        <p:nvPicPr>
          <p:cNvPr id="13" name="图片 12">
            <a:extLst>
              <a:ext uri="{FF2B5EF4-FFF2-40B4-BE49-F238E27FC236}">
                <a16:creationId xmlns:a16="http://schemas.microsoft.com/office/drawing/2014/main" id="{06525FA4-087F-19F6-70A5-9A38C5A1E30A}"/>
              </a:ext>
            </a:extLst>
          </p:cNvPr>
          <p:cNvPicPr>
            <a:picLocks noChangeAspect="1"/>
          </p:cNvPicPr>
          <p:nvPr/>
        </p:nvPicPr>
        <p:blipFill>
          <a:blip r:embed="rId7"/>
          <a:stretch>
            <a:fillRect/>
          </a:stretch>
        </p:blipFill>
        <p:spPr>
          <a:xfrm>
            <a:off x="4767468" y="4690720"/>
            <a:ext cx="7069859" cy="487219"/>
          </a:xfrm>
          <a:prstGeom prst="rect">
            <a:avLst/>
          </a:prstGeom>
        </p:spPr>
      </p:pic>
      <p:sp>
        <p:nvSpPr>
          <p:cNvPr id="15" name="文本框 14">
            <a:extLst>
              <a:ext uri="{FF2B5EF4-FFF2-40B4-BE49-F238E27FC236}">
                <a16:creationId xmlns:a16="http://schemas.microsoft.com/office/drawing/2014/main" id="{FCEDF884-7C2B-29EF-E6E2-FB6A62B56B54}"/>
              </a:ext>
            </a:extLst>
          </p:cNvPr>
          <p:cNvSpPr txBox="1"/>
          <p:nvPr/>
        </p:nvSpPr>
        <p:spPr>
          <a:xfrm>
            <a:off x="6657447" y="4251255"/>
            <a:ext cx="6139542" cy="338554"/>
          </a:xfrm>
          <a:prstGeom prst="rect">
            <a:avLst/>
          </a:prstGeom>
          <a:noFill/>
        </p:spPr>
        <p:txBody>
          <a:bodyPr wrap="square">
            <a:spAutoFit/>
          </a:bodyPr>
          <a:lstStyle/>
          <a:p>
            <a:r>
              <a:rPr lang="zh-CN" altLang="en-US" sz="1600" dirty="0"/>
              <a:t>数显式仪表表盘检测训练数据集图像</a:t>
            </a:r>
          </a:p>
        </p:txBody>
      </p:sp>
      <p:sp>
        <p:nvSpPr>
          <p:cNvPr id="17" name="文本框 16">
            <a:extLst>
              <a:ext uri="{FF2B5EF4-FFF2-40B4-BE49-F238E27FC236}">
                <a16:creationId xmlns:a16="http://schemas.microsoft.com/office/drawing/2014/main" id="{B62C26BC-75F8-E65E-7024-887C2E354C75}"/>
              </a:ext>
            </a:extLst>
          </p:cNvPr>
          <p:cNvSpPr txBox="1"/>
          <p:nvPr/>
        </p:nvSpPr>
        <p:spPr>
          <a:xfrm>
            <a:off x="5928857" y="5316838"/>
            <a:ext cx="6442362" cy="338554"/>
          </a:xfrm>
          <a:prstGeom prst="rect">
            <a:avLst/>
          </a:prstGeom>
          <a:noFill/>
        </p:spPr>
        <p:txBody>
          <a:bodyPr wrap="square">
            <a:spAutoFit/>
          </a:bodyPr>
          <a:lstStyle/>
          <a:p>
            <a:r>
              <a:rPr lang="zh-CN" altLang="en-US" sz="1600" dirty="0"/>
              <a:t>数显式仪表表盘检测训练数据集图像对应标注信息</a:t>
            </a:r>
          </a:p>
        </p:txBody>
      </p:sp>
    </p:spTree>
    <p:extLst>
      <p:ext uri="{BB962C8B-B14F-4D97-AF65-F5344CB8AC3E}">
        <p14:creationId xmlns:p14="http://schemas.microsoft.com/office/powerpoint/2010/main" val="2434799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351A7-1081-8129-4CB4-8E0449D6873A}"/>
            </a:ext>
          </a:extLst>
        </p:cNvPr>
        <p:cNvGrpSpPr/>
        <p:nvPr/>
      </p:nvGrpSpPr>
      <p:grpSpPr>
        <a:xfrm>
          <a:off x="0" y="0"/>
          <a:ext cx="0" cy="0"/>
          <a:chOff x="0" y="0"/>
          <a:chExt cx="0" cy="0"/>
        </a:xfrm>
      </p:grpSpPr>
      <p:grpSp>
        <p:nvGrpSpPr>
          <p:cNvPr id="25" name="组合 22">
            <a:extLst>
              <a:ext uri="{FF2B5EF4-FFF2-40B4-BE49-F238E27FC236}">
                <a16:creationId xmlns:a16="http://schemas.microsoft.com/office/drawing/2014/main" id="{D2204548-E3D6-3CDE-6710-93AC8203B628}"/>
              </a:ext>
            </a:extLst>
          </p:cNvPr>
          <p:cNvGrpSpPr/>
          <p:nvPr/>
        </p:nvGrpSpPr>
        <p:grpSpPr bwMode="auto">
          <a:xfrm>
            <a:off x="4049129" y="1009970"/>
            <a:ext cx="4185761" cy="580378"/>
            <a:chOff x="4019398" y="1042276"/>
            <a:chExt cx="4184206" cy="580711"/>
          </a:xfrm>
        </p:grpSpPr>
        <p:sp>
          <p:nvSpPr>
            <p:cNvPr id="26" name="矩形 23">
              <a:extLst>
                <a:ext uri="{FF2B5EF4-FFF2-40B4-BE49-F238E27FC236}">
                  <a16:creationId xmlns:a16="http://schemas.microsoft.com/office/drawing/2014/main" id="{73191840-36C0-FA75-2332-530CE0894912}"/>
                </a:ext>
              </a:extLst>
            </p:cNvPr>
            <p:cNvSpPr>
              <a:spLocks noChangeArrowheads="1"/>
            </p:cNvSpPr>
            <p:nvPr/>
          </p:nvSpPr>
          <p:spPr bwMode="auto">
            <a:xfrm>
              <a:off x="4019398" y="1124744"/>
              <a:ext cx="4184206" cy="498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Comic Sans MS" panose="030F0702030302020204" pitchFamily="66" charset="0"/>
                  <a:ea typeface="宋体" panose="02010600030101010101" pitchFamily="2" charset="-122"/>
                </a:defRPr>
              </a:lvl1pPr>
              <a:lvl2pPr marL="742950" indent="-285750">
                <a:defRPr b="1">
                  <a:solidFill>
                    <a:schemeClr val="tx1"/>
                  </a:solidFill>
                  <a:latin typeface="Comic Sans MS" panose="030F0702030302020204" pitchFamily="66" charset="0"/>
                  <a:ea typeface="宋体" panose="02010600030101010101" pitchFamily="2" charset="-122"/>
                </a:defRPr>
              </a:lvl2pPr>
              <a:lvl3pPr marL="1143000" indent="-228600">
                <a:defRPr b="1">
                  <a:solidFill>
                    <a:schemeClr val="tx1"/>
                  </a:solidFill>
                  <a:latin typeface="Comic Sans MS" panose="030F0702030302020204" pitchFamily="66" charset="0"/>
                  <a:ea typeface="宋体" panose="02010600030101010101" pitchFamily="2" charset="-122"/>
                </a:defRPr>
              </a:lvl3pPr>
              <a:lvl4pPr marL="1600200" indent="-228600">
                <a:defRPr b="1">
                  <a:solidFill>
                    <a:schemeClr val="tx1"/>
                  </a:solidFill>
                  <a:latin typeface="Comic Sans MS" panose="030F0702030302020204" pitchFamily="66" charset="0"/>
                  <a:ea typeface="宋体" panose="02010600030101010101" pitchFamily="2" charset="-122"/>
                </a:defRPr>
              </a:lvl4pPr>
              <a:lvl5pPr marL="2057400" indent="-22860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algn="ctr">
                <a:lnSpc>
                  <a:spcPct val="120000"/>
                </a:lnSpc>
              </a:pPr>
              <a:r>
                <a:rPr lang="zh-CN" altLang="en-US" sz="2400"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数显式仪表数显区域检测模型</a:t>
              </a:r>
            </a:p>
          </p:txBody>
        </p:sp>
        <p:cxnSp>
          <p:nvCxnSpPr>
            <p:cNvPr id="27" name="直接连接符 26">
              <a:extLst>
                <a:ext uri="{FF2B5EF4-FFF2-40B4-BE49-F238E27FC236}">
                  <a16:creationId xmlns:a16="http://schemas.microsoft.com/office/drawing/2014/main" id="{7CEA9F9A-0F93-09CE-E655-143293D91BA7}"/>
                </a:ext>
              </a:extLst>
            </p:cNvPr>
            <p:cNvCxnSpPr/>
            <p:nvPr/>
          </p:nvCxnSpPr>
          <p:spPr bwMode="auto">
            <a:xfrm>
              <a:off x="5843649" y="1042276"/>
              <a:ext cx="504637" cy="0"/>
            </a:xfrm>
            <a:prstGeom prst="line">
              <a:avLst/>
            </a:prstGeom>
            <a:solidFill>
              <a:schemeClr val="accent1"/>
            </a:solidFill>
            <a:ln w="28575" cap="flat" cmpd="sng" algn="ctr">
              <a:solidFill>
                <a:schemeClr val="tx1">
                  <a:lumMod val="75000"/>
                  <a:lumOff val="25000"/>
                </a:schemeClr>
              </a:solidFill>
              <a:prstDash val="solid"/>
              <a:round/>
              <a:headEnd type="none" w="med" len="med"/>
              <a:tailEnd type="none" w="med" len="med"/>
            </a:ln>
            <a:effectLst/>
          </p:spPr>
        </p:cxnSp>
      </p:grpSp>
      <p:grpSp>
        <p:nvGrpSpPr>
          <p:cNvPr id="35" name="组合 34">
            <a:extLst>
              <a:ext uri="{FF2B5EF4-FFF2-40B4-BE49-F238E27FC236}">
                <a16:creationId xmlns:a16="http://schemas.microsoft.com/office/drawing/2014/main" id="{0FAB6CBF-DC05-789B-9EE8-47A357F8D45A}"/>
              </a:ext>
            </a:extLst>
          </p:cNvPr>
          <p:cNvGrpSpPr/>
          <p:nvPr/>
        </p:nvGrpSpPr>
        <p:grpSpPr>
          <a:xfrm>
            <a:off x="10125074" y="4591421"/>
            <a:ext cx="1381559" cy="1388991"/>
            <a:chOff x="10066474" y="4591421"/>
            <a:chExt cx="1440160" cy="1388991"/>
          </a:xfrm>
        </p:grpSpPr>
        <p:sp>
          <p:nvSpPr>
            <p:cNvPr id="33" name="椭圆 32">
              <a:extLst>
                <a:ext uri="{FF2B5EF4-FFF2-40B4-BE49-F238E27FC236}">
                  <a16:creationId xmlns:a16="http://schemas.microsoft.com/office/drawing/2014/main" id="{E0E9D500-1CAE-95A0-A1E0-73F82002675E}"/>
                </a:ext>
              </a:extLst>
            </p:cNvPr>
            <p:cNvSpPr/>
            <p:nvPr/>
          </p:nvSpPr>
          <p:spPr>
            <a:xfrm>
              <a:off x="10066474" y="4591421"/>
              <a:ext cx="1440160" cy="138899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54">
              <a:extLst>
                <a:ext uri="{FF2B5EF4-FFF2-40B4-BE49-F238E27FC236}">
                  <a16:creationId xmlns:a16="http://schemas.microsoft.com/office/drawing/2014/main" id="{166B910A-5C38-F2C8-0027-1B40151DDD1B}"/>
                </a:ext>
              </a:extLst>
            </p:cNvPr>
            <p:cNvSpPr>
              <a:spLocks noEditPoints="1"/>
            </p:cNvSpPr>
            <p:nvPr/>
          </p:nvSpPr>
          <p:spPr bwMode="auto">
            <a:xfrm>
              <a:off x="10307934" y="4869219"/>
              <a:ext cx="957241" cy="816985"/>
            </a:xfrm>
            <a:custGeom>
              <a:avLst/>
              <a:gdLst>
                <a:gd name="T0" fmla="*/ 154 w 213"/>
                <a:gd name="T1" fmla="*/ 52 h 188"/>
                <a:gd name="T2" fmla="*/ 115 w 213"/>
                <a:gd name="T3" fmla="*/ 91 h 188"/>
                <a:gd name="T4" fmla="*/ 98 w 213"/>
                <a:gd name="T5" fmla="*/ 91 h 188"/>
                <a:gd name="T6" fmla="*/ 59 w 213"/>
                <a:gd name="T7" fmla="*/ 52 h 188"/>
                <a:gd name="T8" fmla="*/ 59 w 213"/>
                <a:gd name="T9" fmla="*/ 11 h 188"/>
                <a:gd name="T10" fmla="*/ 100 w 213"/>
                <a:gd name="T11" fmla="*/ 11 h 188"/>
                <a:gd name="T12" fmla="*/ 106 w 213"/>
                <a:gd name="T13" fmla="*/ 17 h 188"/>
                <a:gd name="T14" fmla="*/ 113 w 213"/>
                <a:gd name="T15" fmla="*/ 11 h 188"/>
                <a:gd name="T16" fmla="*/ 154 w 213"/>
                <a:gd name="T17" fmla="*/ 11 h 188"/>
                <a:gd name="T18" fmla="*/ 154 w 213"/>
                <a:gd name="T19" fmla="*/ 52 h 188"/>
                <a:gd name="T20" fmla="*/ 73 w 213"/>
                <a:gd name="T21" fmla="*/ 101 h 188"/>
                <a:gd name="T22" fmla="*/ 54 w 213"/>
                <a:gd name="T23" fmla="*/ 84 h 188"/>
                <a:gd name="T24" fmla="*/ 37 w 213"/>
                <a:gd name="T25" fmla="*/ 71 h 188"/>
                <a:gd name="T26" fmla="*/ 32 w 213"/>
                <a:gd name="T27" fmla="*/ 90 h 188"/>
                <a:gd name="T28" fmla="*/ 46 w 213"/>
                <a:gd name="T29" fmla="*/ 106 h 188"/>
                <a:gd name="T30" fmla="*/ 50 w 213"/>
                <a:gd name="T31" fmla="*/ 117 h 188"/>
                <a:gd name="T32" fmla="*/ 42 w 213"/>
                <a:gd name="T33" fmla="*/ 108 h 188"/>
                <a:gd name="T34" fmla="*/ 29 w 213"/>
                <a:gd name="T35" fmla="*/ 93 h 188"/>
                <a:gd name="T36" fmla="*/ 27 w 213"/>
                <a:gd name="T37" fmla="*/ 68 h 188"/>
                <a:gd name="T38" fmla="*/ 32 w 213"/>
                <a:gd name="T39" fmla="*/ 37 h 188"/>
                <a:gd name="T40" fmla="*/ 19 w 213"/>
                <a:gd name="T41" fmla="*/ 25 h 188"/>
                <a:gd name="T42" fmla="*/ 5 w 213"/>
                <a:gd name="T43" fmla="*/ 60 h 188"/>
                <a:gd name="T44" fmla="*/ 0 w 213"/>
                <a:gd name="T45" fmla="*/ 101 h 188"/>
                <a:gd name="T46" fmla="*/ 12 w 213"/>
                <a:gd name="T47" fmla="*/ 124 h 188"/>
                <a:gd name="T48" fmla="*/ 38 w 213"/>
                <a:gd name="T49" fmla="*/ 167 h 188"/>
                <a:gd name="T50" fmla="*/ 38 w 213"/>
                <a:gd name="T51" fmla="*/ 188 h 188"/>
                <a:gd name="T52" fmla="*/ 89 w 213"/>
                <a:gd name="T53" fmla="*/ 188 h 188"/>
                <a:gd name="T54" fmla="*/ 89 w 213"/>
                <a:gd name="T55" fmla="*/ 170 h 188"/>
                <a:gd name="T56" fmla="*/ 90 w 213"/>
                <a:gd name="T57" fmla="*/ 157 h 188"/>
                <a:gd name="T58" fmla="*/ 87 w 213"/>
                <a:gd name="T59" fmla="*/ 133 h 188"/>
                <a:gd name="T60" fmla="*/ 73 w 213"/>
                <a:gd name="T61" fmla="*/ 101 h 188"/>
                <a:gd name="T62" fmla="*/ 208 w 213"/>
                <a:gd name="T63" fmla="*/ 60 h 188"/>
                <a:gd name="T64" fmla="*/ 194 w 213"/>
                <a:gd name="T65" fmla="*/ 25 h 188"/>
                <a:gd name="T66" fmla="*/ 181 w 213"/>
                <a:gd name="T67" fmla="*/ 37 h 188"/>
                <a:gd name="T68" fmla="*/ 186 w 213"/>
                <a:gd name="T69" fmla="*/ 68 h 188"/>
                <a:gd name="T70" fmla="*/ 184 w 213"/>
                <a:gd name="T71" fmla="*/ 93 h 188"/>
                <a:gd name="T72" fmla="*/ 171 w 213"/>
                <a:gd name="T73" fmla="*/ 108 h 188"/>
                <a:gd name="T74" fmla="*/ 163 w 213"/>
                <a:gd name="T75" fmla="*/ 117 h 188"/>
                <a:gd name="T76" fmla="*/ 167 w 213"/>
                <a:gd name="T77" fmla="*/ 106 h 188"/>
                <a:gd name="T78" fmla="*/ 181 w 213"/>
                <a:gd name="T79" fmla="*/ 90 h 188"/>
                <a:gd name="T80" fmla="*/ 175 w 213"/>
                <a:gd name="T81" fmla="*/ 71 h 188"/>
                <a:gd name="T82" fmla="*/ 159 w 213"/>
                <a:gd name="T83" fmla="*/ 84 h 188"/>
                <a:gd name="T84" fmla="*/ 140 w 213"/>
                <a:gd name="T85" fmla="*/ 101 h 188"/>
                <a:gd name="T86" fmla="*/ 125 w 213"/>
                <a:gd name="T87" fmla="*/ 133 h 188"/>
                <a:gd name="T88" fmla="*/ 122 w 213"/>
                <a:gd name="T89" fmla="*/ 157 h 188"/>
                <a:gd name="T90" fmla="*/ 124 w 213"/>
                <a:gd name="T91" fmla="*/ 170 h 188"/>
                <a:gd name="T92" fmla="*/ 124 w 213"/>
                <a:gd name="T93" fmla="*/ 188 h 188"/>
                <a:gd name="T94" fmla="*/ 175 w 213"/>
                <a:gd name="T95" fmla="*/ 188 h 188"/>
                <a:gd name="T96" fmla="*/ 175 w 213"/>
                <a:gd name="T97" fmla="*/ 167 h 188"/>
                <a:gd name="T98" fmla="*/ 201 w 213"/>
                <a:gd name="T99" fmla="*/ 124 h 188"/>
                <a:gd name="T100" fmla="*/ 213 w 213"/>
                <a:gd name="T101" fmla="*/ 101 h 188"/>
                <a:gd name="T102" fmla="*/ 208 w 213"/>
                <a:gd name="T103" fmla="*/ 6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88">
                  <a:moveTo>
                    <a:pt x="154" y="52"/>
                  </a:moveTo>
                  <a:cubicBezTo>
                    <a:pt x="115" y="91"/>
                    <a:pt x="115" y="91"/>
                    <a:pt x="115" y="91"/>
                  </a:cubicBezTo>
                  <a:cubicBezTo>
                    <a:pt x="110" y="95"/>
                    <a:pt x="103" y="95"/>
                    <a:pt x="98" y="91"/>
                  </a:cubicBezTo>
                  <a:cubicBezTo>
                    <a:pt x="59" y="52"/>
                    <a:pt x="59" y="52"/>
                    <a:pt x="59" y="52"/>
                  </a:cubicBezTo>
                  <a:cubicBezTo>
                    <a:pt x="48" y="40"/>
                    <a:pt x="48" y="22"/>
                    <a:pt x="59" y="11"/>
                  </a:cubicBezTo>
                  <a:cubicBezTo>
                    <a:pt x="71" y="0"/>
                    <a:pt x="89" y="0"/>
                    <a:pt x="100" y="11"/>
                  </a:cubicBezTo>
                  <a:cubicBezTo>
                    <a:pt x="106" y="17"/>
                    <a:pt x="106" y="17"/>
                    <a:pt x="106" y="17"/>
                  </a:cubicBezTo>
                  <a:cubicBezTo>
                    <a:pt x="113" y="11"/>
                    <a:pt x="113" y="11"/>
                    <a:pt x="113" y="11"/>
                  </a:cubicBezTo>
                  <a:cubicBezTo>
                    <a:pt x="124" y="0"/>
                    <a:pt x="142" y="0"/>
                    <a:pt x="154" y="11"/>
                  </a:cubicBezTo>
                  <a:cubicBezTo>
                    <a:pt x="165" y="22"/>
                    <a:pt x="165" y="40"/>
                    <a:pt x="154" y="52"/>
                  </a:cubicBezTo>
                  <a:moveTo>
                    <a:pt x="73" y="101"/>
                  </a:moveTo>
                  <a:cubicBezTo>
                    <a:pt x="69" y="95"/>
                    <a:pt x="56" y="86"/>
                    <a:pt x="54" y="84"/>
                  </a:cubicBezTo>
                  <a:cubicBezTo>
                    <a:pt x="51" y="82"/>
                    <a:pt x="40" y="70"/>
                    <a:pt x="37" y="71"/>
                  </a:cubicBezTo>
                  <a:cubicBezTo>
                    <a:pt x="35" y="72"/>
                    <a:pt x="29" y="79"/>
                    <a:pt x="32" y="90"/>
                  </a:cubicBezTo>
                  <a:cubicBezTo>
                    <a:pt x="33" y="94"/>
                    <a:pt x="39" y="99"/>
                    <a:pt x="46" y="106"/>
                  </a:cubicBezTo>
                  <a:cubicBezTo>
                    <a:pt x="51" y="111"/>
                    <a:pt x="50" y="117"/>
                    <a:pt x="50" y="117"/>
                  </a:cubicBezTo>
                  <a:cubicBezTo>
                    <a:pt x="50" y="117"/>
                    <a:pt x="47" y="113"/>
                    <a:pt x="42" y="108"/>
                  </a:cubicBezTo>
                  <a:cubicBezTo>
                    <a:pt x="37" y="104"/>
                    <a:pt x="30" y="96"/>
                    <a:pt x="29" y="93"/>
                  </a:cubicBezTo>
                  <a:cubicBezTo>
                    <a:pt x="27" y="88"/>
                    <a:pt x="26" y="80"/>
                    <a:pt x="27" y="68"/>
                  </a:cubicBezTo>
                  <a:cubicBezTo>
                    <a:pt x="29" y="55"/>
                    <a:pt x="33" y="49"/>
                    <a:pt x="32" y="37"/>
                  </a:cubicBezTo>
                  <a:cubicBezTo>
                    <a:pt x="31" y="27"/>
                    <a:pt x="20" y="20"/>
                    <a:pt x="19" y="25"/>
                  </a:cubicBezTo>
                  <a:cubicBezTo>
                    <a:pt x="17" y="29"/>
                    <a:pt x="6" y="54"/>
                    <a:pt x="5" y="60"/>
                  </a:cubicBezTo>
                  <a:cubicBezTo>
                    <a:pt x="3" y="65"/>
                    <a:pt x="1" y="94"/>
                    <a:pt x="0" y="101"/>
                  </a:cubicBezTo>
                  <a:cubicBezTo>
                    <a:pt x="0" y="107"/>
                    <a:pt x="5" y="115"/>
                    <a:pt x="12" y="124"/>
                  </a:cubicBezTo>
                  <a:cubicBezTo>
                    <a:pt x="19" y="134"/>
                    <a:pt x="37" y="159"/>
                    <a:pt x="38" y="167"/>
                  </a:cubicBezTo>
                  <a:cubicBezTo>
                    <a:pt x="38" y="188"/>
                    <a:pt x="38" y="188"/>
                    <a:pt x="38" y="188"/>
                  </a:cubicBezTo>
                  <a:cubicBezTo>
                    <a:pt x="89" y="188"/>
                    <a:pt x="89" y="188"/>
                    <a:pt x="89" y="188"/>
                  </a:cubicBezTo>
                  <a:cubicBezTo>
                    <a:pt x="89" y="170"/>
                    <a:pt x="89" y="170"/>
                    <a:pt x="89" y="170"/>
                  </a:cubicBezTo>
                  <a:cubicBezTo>
                    <a:pt x="89" y="165"/>
                    <a:pt x="90" y="162"/>
                    <a:pt x="90" y="157"/>
                  </a:cubicBezTo>
                  <a:cubicBezTo>
                    <a:pt x="90" y="151"/>
                    <a:pt x="87" y="151"/>
                    <a:pt x="87" y="133"/>
                  </a:cubicBezTo>
                  <a:cubicBezTo>
                    <a:pt x="87" y="123"/>
                    <a:pt x="78" y="108"/>
                    <a:pt x="73" y="101"/>
                  </a:cubicBezTo>
                  <a:moveTo>
                    <a:pt x="208" y="60"/>
                  </a:moveTo>
                  <a:cubicBezTo>
                    <a:pt x="207" y="54"/>
                    <a:pt x="196" y="29"/>
                    <a:pt x="194" y="25"/>
                  </a:cubicBezTo>
                  <a:cubicBezTo>
                    <a:pt x="193" y="20"/>
                    <a:pt x="182" y="27"/>
                    <a:pt x="181" y="37"/>
                  </a:cubicBezTo>
                  <a:cubicBezTo>
                    <a:pt x="180" y="49"/>
                    <a:pt x="184" y="55"/>
                    <a:pt x="186" y="68"/>
                  </a:cubicBezTo>
                  <a:cubicBezTo>
                    <a:pt x="187" y="80"/>
                    <a:pt x="186" y="88"/>
                    <a:pt x="184" y="93"/>
                  </a:cubicBezTo>
                  <a:cubicBezTo>
                    <a:pt x="183" y="96"/>
                    <a:pt x="176" y="104"/>
                    <a:pt x="171" y="108"/>
                  </a:cubicBezTo>
                  <a:cubicBezTo>
                    <a:pt x="166" y="113"/>
                    <a:pt x="163" y="117"/>
                    <a:pt x="163" y="117"/>
                  </a:cubicBezTo>
                  <a:cubicBezTo>
                    <a:pt x="163" y="117"/>
                    <a:pt x="162" y="111"/>
                    <a:pt x="167" y="106"/>
                  </a:cubicBezTo>
                  <a:cubicBezTo>
                    <a:pt x="174" y="99"/>
                    <a:pt x="179" y="94"/>
                    <a:pt x="181" y="90"/>
                  </a:cubicBezTo>
                  <a:cubicBezTo>
                    <a:pt x="183" y="79"/>
                    <a:pt x="178" y="72"/>
                    <a:pt x="175" y="71"/>
                  </a:cubicBezTo>
                  <a:cubicBezTo>
                    <a:pt x="173" y="70"/>
                    <a:pt x="162" y="82"/>
                    <a:pt x="159" y="84"/>
                  </a:cubicBezTo>
                  <a:cubicBezTo>
                    <a:pt x="156" y="86"/>
                    <a:pt x="144" y="95"/>
                    <a:pt x="140" y="101"/>
                  </a:cubicBezTo>
                  <a:cubicBezTo>
                    <a:pt x="135" y="108"/>
                    <a:pt x="125" y="123"/>
                    <a:pt x="125" y="133"/>
                  </a:cubicBezTo>
                  <a:cubicBezTo>
                    <a:pt x="125" y="151"/>
                    <a:pt x="122" y="151"/>
                    <a:pt x="122" y="157"/>
                  </a:cubicBezTo>
                  <a:cubicBezTo>
                    <a:pt x="122" y="162"/>
                    <a:pt x="124" y="165"/>
                    <a:pt x="124" y="170"/>
                  </a:cubicBezTo>
                  <a:cubicBezTo>
                    <a:pt x="124" y="188"/>
                    <a:pt x="124" y="188"/>
                    <a:pt x="124" y="188"/>
                  </a:cubicBezTo>
                  <a:cubicBezTo>
                    <a:pt x="175" y="188"/>
                    <a:pt x="175" y="188"/>
                    <a:pt x="175" y="188"/>
                  </a:cubicBezTo>
                  <a:cubicBezTo>
                    <a:pt x="175" y="167"/>
                    <a:pt x="175" y="167"/>
                    <a:pt x="175" y="167"/>
                  </a:cubicBezTo>
                  <a:cubicBezTo>
                    <a:pt x="176" y="159"/>
                    <a:pt x="193" y="134"/>
                    <a:pt x="201" y="124"/>
                  </a:cubicBezTo>
                  <a:cubicBezTo>
                    <a:pt x="208" y="115"/>
                    <a:pt x="213" y="107"/>
                    <a:pt x="213" y="101"/>
                  </a:cubicBezTo>
                  <a:cubicBezTo>
                    <a:pt x="212" y="94"/>
                    <a:pt x="210" y="65"/>
                    <a:pt x="208" y="60"/>
                  </a:cubicBezTo>
                </a:path>
              </a:pathLst>
            </a:custGeom>
            <a:solidFill>
              <a:schemeClr val="bg1"/>
            </a:solidFill>
            <a:ln>
              <a:noFill/>
            </a:ln>
          </p:spPr>
          <p:txBody>
            <a:bodyPr vert="horz" wrap="square" lIns="91440" tIns="45720" rIns="91440" bIns="45720" numCol="1" anchor="t" anchorCtr="0" compatLnSpc="1"/>
            <a:lstStyle/>
            <a:p>
              <a:endParaRPr lang="en-US"/>
            </a:p>
          </p:txBody>
        </p:sp>
      </p:grpSp>
      <p:pic>
        <p:nvPicPr>
          <p:cNvPr id="143" name="picture 143">
            <a:extLst>
              <a:ext uri="{FF2B5EF4-FFF2-40B4-BE49-F238E27FC236}">
                <a16:creationId xmlns:a16="http://schemas.microsoft.com/office/drawing/2014/main" id="{0944BBE4-2A64-B5AA-0973-7778E67851D1}"/>
              </a:ext>
            </a:extLst>
          </p:cNvPr>
          <p:cNvPicPr>
            <a:picLocks noChangeAspect="1"/>
          </p:cNvPicPr>
          <p:nvPr/>
        </p:nvPicPr>
        <p:blipFill>
          <a:blip r:embed="rId3"/>
          <a:stretch>
            <a:fillRect/>
          </a:stretch>
        </p:blipFill>
        <p:spPr>
          <a:xfrm rot="21600000">
            <a:off x="10701527" y="150876"/>
            <a:ext cx="1359407" cy="518160"/>
          </a:xfrm>
          <a:prstGeom prst="rect">
            <a:avLst/>
          </a:prstGeom>
        </p:spPr>
      </p:pic>
      <p:pic>
        <p:nvPicPr>
          <p:cNvPr id="1317" name="picture 1317">
            <a:extLst>
              <a:ext uri="{FF2B5EF4-FFF2-40B4-BE49-F238E27FC236}">
                <a16:creationId xmlns:a16="http://schemas.microsoft.com/office/drawing/2014/main" id="{E5122EB6-82B6-3F97-EF87-6AF946A9010B}"/>
              </a:ext>
            </a:extLst>
          </p:cNvPr>
          <p:cNvPicPr>
            <a:picLocks noChangeAspect="1"/>
          </p:cNvPicPr>
          <p:nvPr/>
        </p:nvPicPr>
        <p:blipFill>
          <a:blip r:embed="rId4"/>
          <a:stretch>
            <a:fillRect/>
          </a:stretch>
        </p:blipFill>
        <p:spPr>
          <a:xfrm rot="21600000">
            <a:off x="182879" y="79248"/>
            <a:ext cx="3276600" cy="589787"/>
          </a:xfrm>
          <a:prstGeom prst="rect">
            <a:avLst/>
          </a:prstGeom>
        </p:spPr>
      </p:pic>
      <p:pic>
        <p:nvPicPr>
          <p:cNvPr id="5" name="图片 4">
            <a:extLst>
              <a:ext uri="{FF2B5EF4-FFF2-40B4-BE49-F238E27FC236}">
                <a16:creationId xmlns:a16="http://schemas.microsoft.com/office/drawing/2014/main" id="{8ED76C51-4C60-7485-F289-57E1F14E47F2}"/>
              </a:ext>
            </a:extLst>
          </p:cNvPr>
          <p:cNvPicPr>
            <a:picLocks noChangeAspect="1"/>
          </p:cNvPicPr>
          <p:nvPr/>
        </p:nvPicPr>
        <p:blipFill>
          <a:blip r:embed="rId5"/>
          <a:stretch>
            <a:fillRect/>
          </a:stretch>
        </p:blipFill>
        <p:spPr>
          <a:xfrm>
            <a:off x="378619" y="1998338"/>
            <a:ext cx="5186165" cy="2593083"/>
          </a:xfrm>
          <a:prstGeom prst="rect">
            <a:avLst/>
          </a:prstGeom>
        </p:spPr>
      </p:pic>
      <p:sp>
        <p:nvSpPr>
          <p:cNvPr id="7" name="文本框 6">
            <a:extLst>
              <a:ext uri="{FF2B5EF4-FFF2-40B4-BE49-F238E27FC236}">
                <a16:creationId xmlns:a16="http://schemas.microsoft.com/office/drawing/2014/main" id="{D743003D-725A-1582-A7EC-09582DFEC7E2}"/>
              </a:ext>
            </a:extLst>
          </p:cNvPr>
          <p:cNvSpPr txBox="1"/>
          <p:nvPr/>
        </p:nvSpPr>
        <p:spPr>
          <a:xfrm>
            <a:off x="1370058" y="4830134"/>
            <a:ext cx="6097978" cy="338554"/>
          </a:xfrm>
          <a:prstGeom prst="rect">
            <a:avLst/>
          </a:prstGeom>
          <a:noFill/>
        </p:spPr>
        <p:txBody>
          <a:bodyPr wrap="square">
            <a:spAutoFit/>
          </a:bodyPr>
          <a:lstStyle/>
          <a:p>
            <a:r>
              <a:rPr lang="zh-CN" altLang="en-US" sz="1600" dirty="0"/>
              <a:t>数显式仪表数显区域检测模型训练结果</a:t>
            </a:r>
          </a:p>
        </p:txBody>
      </p:sp>
      <p:sp>
        <p:nvSpPr>
          <p:cNvPr id="3" name="文本框 2">
            <a:extLst>
              <a:ext uri="{FF2B5EF4-FFF2-40B4-BE49-F238E27FC236}">
                <a16:creationId xmlns:a16="http://schemas.microsoft.com/office/drawing/2014/main" id="{E8B9F982-D166-DE22-C65D-5CFE251B4EA0}"/>
              </a:ext>
            </a:extLst>
          </p:cNvPr>
          <p:cNvSpPr txBox="1"/>
          <p:nvPr/>
        </p:nvSpPr>
        <p:spPr>
          <a:xfrm>
            <a:off x="7307720" y="4778085"/>
            <a:ext cx="6097978" cy="338554"/>
          </a:xfrm>
          <a:prstGeom prst="rect">
            <a:avLst/>
          </a:prstGeom>
          <a:noFill/>
        </p:spPr>
        <p:txBody>
          <a:bodyPr wrap="square">
            <a:spAutoFit/>
          </a:bodyPr>
          <a:lstStyle/>
          <a:p>
            <a:r>
              <a:rPr lang="zh-CN" altLang="en-US" sz="1600" dirty="0"/>
              <a:t>数显式仪表表盘检测模型验证集对照</a:t>
            </a:r>
          </a:p>
        </p:txBody>
      </p:sp>
      <p:pic>
        <p:nvPicPr>
          <p:cNvPr id="10" name="图片 9">
            <a:extLst>
              <a:ext uri="{FF2B5EF4-FFF2-40B4-BE49-F238E27FC236}">
                <a16:creationId xmlns:a16="http://schemas.microsoft.com/office/drawing/2014/main" id="{7D952F08-2E2C-2ADE-39B0-CCF352E0B32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03472" y="1998338"/>
            <a:ext cx="2593083" cy="2593083"/>
          </a:xfrm>
          <a:prstGeom prst="rect">
            <a:avLst/>
          </a:prstGeom>
        </p:spPr>
      </p:pic>
      <p:pic>
        <p:nvPicPr>
          <p:cNvPr id="13" name="图片 12">
            <a:extLst>
              <a:ext uri="{FF2B5EF4-FFF2-40B4-BE49-F238E27FC236}">
                <a16:creationId xmlns:a16="http://schemas.microsoft.com/office/drawing/2014/main" id="{113C93C7-6360-1750-8B93-30D7BC7DEEC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88146" y="1998338"/>
            <a:ext cx="2593084" cy="2593084"/>
          </a:xfrm>
          <a:prstGeom prst="rect">
            <a:avLst/>
          </a:prstGeom>
        </p:spPr>
      </p:pic>
    </p:spTree>
    <p:extLst>
      <p:ext uri="{BB962C8B-B14F-4D97-AF65-F5344CB8AC3E}">
        <p14:creationId xmlns:p14="http://schemas.microsoft.com/office/powerpoint/2010/main" val="1776550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D365A-3A07-2966-B7FF-EC1C12AB7416}"/>
            </a:ext>
          </a:extLst>
        </p:cNvPr>
        <p:cNvGrpSpPr/>
        <p:nvPr/>
      </p:nvGrpSpPr>
      <p:grpSpPr>
        <a:xfrm>
          <a:off x="0" y="0"/>
          <a:ext cx="0" cy="0"/>
          <a:chOff x="0" y="0"/>
          <a:chExt cx="0" cy="0"/>
        </a:xfrm>
      </p:grpSpPr>
      <p:grpSp>
        <p:nvGrpSpPr>
          <p:cNvPr id="25" name="组合 22">
            <a:extLst>
              <a:ext uri="{FF2B5EF4-FFF2-40B4-BE49-F238E27FC236}">
                <a16:creationId xmlns:a16="http://schemas.microsoft.com/office/drawing/2014/main" id="{A1238A3D-FADA-DAF3-0B4C-1BE0A48EF8BC}"/>
              </a:ext>
            </a:extLst>
          </p:cNvPr>
          <p:cNvGrpSpPr/>
          <p:nvPr/>
        </p:nvGrpSpPr>
        <p:grpSpPr bwMode="auto">
          <a:xfrm>
            <a:off x="4049129" y="1009970"/>
            <a:ext cx="4185761" cy="580378"/>
            <a:chOff x="4019398" y="1042276"/>
            <a:chExt cx="4184206" cy="580711"/>
          </a:xfrm>
        </p:grpSpPr>
        <p:sp>
          <p:nvSpPr>
            <p:cNvPr id="26" name="矩形 23">
              <a:extLst>
                <a:ext uri="{FF2B5EF4-FFF2-40B4-BE49-F238E27FC236}">
                  <a16:creationId xmlns:a16="http://schemas.microsoft.com/office/drawing/2014/main" id="{D5282B2F-A403-4A25-7CAA-9C7A2D78D994}"/>
                </a:ext>
              </a:extLst>
            </p:cNvPr>
            <p:cNvSpPr>
              <a:spLocks noChangeArrowheads="1"/>
            </p:cNvSpPr>
            <p:nvPr/>
          </p:nvSpPr>
          <p:spPr bwMode="auto">
            <a:xfrm>
              <a:off x="4019398" y="1124744"/>
              <a:ext cx="4184206" cy="498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Comic Sans MS" panose="030F0702030302020204" pitchFamily="66" charset="0"/>
                  <a:ea typeface="宋体" panose="02010600030101010101" pitchFamily="2" charset="-122"/>
                </a:defRPr>
              </a:lvl1pPr>
              <a:lvl2pPr marL="742950" indent="-285750">
                <a:defRPr b="1">
                  <a:solidFill>
                    <a:schemeClr val="tx1"/>
                  </a:solidFill>
                  <a:latin typeface="Comic Sans MS" panose="030F0702030302020204" pitchFamily="66" charset="0"/>
                  <a:ea typeface="宋体" panose="02010600030101010101" pitchFamily="2" charset="-122"/>
                </a:defRPr>
              </a:lvl2pPr>
              <a:lvl3pPr marL="1143000" indent="-228600">
                <a:defRPr b="1">
                  <a:solidFill>
                    <a:schemeClr val="tx1"/>
                  </a:solidFill>
                  <a:latin typeface="Comic Sans MS" panose="030F0702030302020204" pitchFamily="66" charset="0"/>
                  <a:ea typeface="宋体" panose="02010600030101010101" pitchFamily="2" charset="-122"/>
                </a:defRPr>
              </a:lvl3pPr>
              <a:lvl4pPr marL="1600200" indent="-228600">
                <a:defRPr b="1">
                  <a:solidFill>
                    <a:schemeClr val="tx1"/>
                  </a:solidFill>
                  <a:latin typeface="Comic Sans MS" panose="030F0702030302020204" pitchFamily="66" charset="0"/>
                  <a:ea typeface="宋体" panose="02010600030101010101" pitchFamily="2" charset="-122"/>
                </a:defRPr>
              </a:lvl4pPr>
              <a:lvl5pPr marL="2057400" indent="-22860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algn="ctr">
                <a:lnSpc>
                  <a:spcPct val="120000"/>
                </a:lnSpc>
              </a:pPr>
              <a:r>
                <a:rPr lang="zh-CN" altLang="en-US" sz="2400"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数显式仪表数显区域检测模型</a:t>
              </a:r>
            </a:p>
          </p:txBody>
        </p:sp>
        <p:cxnSp>
          <p:nvCxnSpPr>
            <p:cNvPr id="27" name="直接连接符 26">
              <a:extLst>
                <a:ext uri="{FF2B5EF4-FFF2-40B4-BE49-F238E27FC236}">
                  <a16:creationId xmlns:a16="http://schemas.microsoft.com/office/drawing/2014/main" id="{FCBC4AF2-A84C-0AC6-42EF-791B6BC4E730}"/>
                </a:ext>
              </a:extLst>
            </p:cNvPr>
            <p:cNvCxnSpPr/>
            <p:nvPr/>
          </p:nvCxnSpPr>
          <p:spPr bwMode="auto">
            <a:xfrm>
              <a:off x="5843649" y="1042276"/>
              <a:ext cx="504637" cy="0"/>
            </a:xfrm>
            <a:prstGeom prst="line">
              <a:avLst/>
            </a:prstGeom>
            <a:solidFill>
              <a:schemeClr val="accent1"/>
            </a:solidFill>
            <a:ln w="28575" cap="flat" cmpd="sng" algn="ctr">
              <a:solidFill>
                <a:schemeClr val="tx1">
                  <a:lumMod val="75000"/>
                  <a:lumOff val="25000"/>
                </a:schemeClr>
              </a:solidFill>
              <a:prstDash val="solid"/>
              <a:round/>
              <a:headEnd type="none" w="med" len="med"/>
              <a:tailEnd type="none" w="med" len="med"/>
            </a:ln>
            <a:effectLst/>
          </p:spPr>
        </p:cxnSp>
      </p:grpSp>
      <p:grpSp>
        <p:nvGrpSpPr>
          <p:cNvPr id="35" name="组合 34">
            <a:extLst>
              <a:ext uri="{FF2B5EF4-FFF2-40B4-BE49-F238E27FC236}">
                <a16:creationId xmlns:a16="http://schemas.microsoft.com/office/drawing/2014/main" id="{E8778461-5F1D-15EC-A30A-CF93A4B4ED6D}"/>
              </a:ext>
            </a:extLst>
          </p:cNvPr>
          <p:cNvGrpSpPr/>
          <p:nvPr/>
        </p:nvGrpSpPr>
        <p:grpSpPr>
          <a:xfrm>
            <a:off x="10125074" y="4591421"/>
            <a:ext cx="1381559" cy="1388991"/>
            <a:chOff x="10066474" y="4591421"/>
            <a:chExt cx="1440160" cy="1388991"/>
          </a:xfrm>
        </p:grpSpPr>
        <p:sp>
          <p:nvSpPr>
            <p:cNvPr id="33" name="椭圆 32">
              <a:extLst>
                <a:ext uri="{FF2B5EF4-FFF2-40B4-BE49-F238E27FC236}">
                  <a16:creationId xmlns:a16="http://schemas.microsoft.com/office/drawing/2014/main" id="{B97D7594-2BCE-4705-0378-C9C19C21B194}"/>
                </a:ext>
              </a:extLst>
            </p:cNvPr>
            <p:cNvSpPr/>
            <p:nvPr/>
          </p:nvSpPr>
          <p:spPr>
            <a:xfrm>
              <a:off x="10066474" y="4591421"/>
              <a:ext cx="1440160" cy="138899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54">
              <a:extLst>
                <a:ext uri="{FF2B5EF4-FFF2-40B4-BE49-F238E27FC236}">
                  <a16:creationId xmlns:a16="http://schemas.microsoft.com/office/drawing/2014/main" id="{2C679F24-3F27-740A-DD4F-A0B8EEDBB41A}"/>
                </a:ext>
              </a:extLst>
            </p:cNvPr>
            <p:cNvSpPr>
              <a:spLocks noEditPoints="1"/>
            </p:cNvSpPr>
            <p:nvPr/>
          </p:nvSpPr>
          <p:spPr bwMode="auto">
            <a:xfrm>
              <a:off x="10307934" y="4869219"/>
              <a:ext cx="957241" cy="816985"/>
            </a:xfrm>
            <a:custGeom>
              <a:avLst/>
              <a:gdLst>
                <a:gd name="T0" fmla="*/ 154 w 213"/>
                <a:gd name="T1" fmla="*/ 52 h 188"/>
                <a:gd name="T2" fmla="*/ 115 w 213"/>
                <a:gd name="T3" fmla="*/ 91 h 188"/>
                <a:gd name="T4" fmla="*/ 98 w 213"/>
                <a:gd name="T5" fmla="*/ 91 h 188"/>
                <a:gd name="T6" fmla="*/ 59 w 213"/>
                <a:gd name="T7" fmla="*/ 52 h 188"/>
                <a:gd name="T8" fmla="*/ 59 w 213"/>
                <a:gd name="T9" fmla="*/ 11 h 188"/>
                <a:gd name="T10" fmla="*/ 100 w 213"/>
                <a:gd name="T11" fmla="*/ 11 h 188"/>
                <a:gd name="T12" fmla="*/ 106 w 213"/>
                <a:gd name="T13" fmla="*/ 17 h 188"/>
                <a:gd name="T14" fmla="*/ 113 w 213"/>
                <a:gd name="T15" fmla="*/ 11 h 188"/>
                <a:gd name="T16" fmla="*/ 154 w 213"/>
                <a:gd name="T17" fmla="*/ 11 h 188"/>
                <a:gd name="T18" fmla="*/ 154 w 213"/>
                <a:gd name="T19" fmla="*/ 52 h 188"/>
                <a:gd name="T20" fmla="*/ 73 w 213"/>
                <a:gd name="T21" fmla="*/ 101 h 188"/>
                <a:gd name="T22" fmla="*/ 54 w 213"/>
                <a:gd name="T23" fmla="*/ 84 h 188"/>
                <a:gd name="T24" fmla="*/ 37 w 213"/>
                <a:gd name="T25" fmla="*/ 71 h 188"/>
                <a:gd name="T26" fmla="*/ 32 w 213"/>
                <a:gd name="T27" fmla="*/ 90 h 188"/>
                <a:gd name="T28" fmla="*/ 46 w 213"/>
                <a:gd name="T29" fmla="*/ 106 h 188"/>
                <a:gd name="T30" fmla="*/ 50 w 213"/>
                <a:gd name="T31" fmla="*/ 117 h 188"/>
                <a:gd name="T32" fmla="*/ 42 w 213"/>
                <a:gd name="T33" fmla="*/ 108 h 188"/>
                <a:gd name="T34" fmla="*/ 29 w 213"/>
                <a:gd name="T35" fmla="*/ 93 h 188"/>
                <a:gd name="T36" fmla="*/ 27 w 213"/>
                <a:gd name="T37" fmla="*/ 68 h 188"/>
                <a:gd name="T38" fmla="*/ 32 w 213"/>
                <a:gd name="T39" fmla="*/ 37 h 188"/>
                <a:gd name="T40" fmla="*/ 19 w 213"/>
                <a:gd name="T41" fmla="*/ 25 h 188"/>
                <a:gd name="T42" fmla="*/ 5 w 213"/>
                <a:gd name="T43" fmla="*/ 60 h 188"/>
                <a:gd name="T44" fmla="*/ 0 w 213"/>
                <a:gd name="T45" fmla="*/ 101 h 188"/>
                <a:gd name="T46" fmla="*/ 12 w 213"/>
                <a:gd name="T47" fmla="*/ 124 h 188"/>
                <a:gd name="T48" fmla="*/ 38 w 213"/>
                <a:gd name="T49" fmla="*/ 167 h 188"/>
                <a:gd name="T50" fmla="*/ 38 w 213"/>
                <a:gd name="T51" fmla="*/ 188 h 188"/>
                <a:gd name="T52" fmla="*/ 89 w 213"/>
                <a:gd name="T53" fmla="*/ 188 h 188"/>
                <a:gd name="T54" fmla="*/ 89 w 213"/>
                <a:gd name="T55" fmla="*/ 170 h 188"/>
                <a:gd name="T56" fmla="*/ 90 w 213"/>
                <a:gd name="T57" fmla="*/ 157 h 188"/>
                <a:gd name="T58" fmla="*/ 87 w 213"/>
                <a:gd name="T59" fmla="*/ 133 h 188"/>
                <a:gd name="T60" fmla="*/ 73 w 213"/>
                <a:gd name="T61" fmla="*/ 101 h 188"/>
                <a:gd name="T62" fmla="*/ 208 w 213"/>
                <a:gd name="T63" fmla="*/ 60 h 188"/>
                <a:gd name="T64" fmla="*/ 194 w 213"/>
                <a:gd name="T65" fmla="*/ 25 h 188"/>
                <a:gd name="T66" fmla="*/ 181 w 213"/>
                <a:gd name="T67" fmla="*/ 37 h 188"/>
                <a:gd name="T68" fmla="*/ 186 w 213"/>
                <a:gd name="T69" fmla="*/ 68 h 188"/>
                <a:gd name="T70" fmla="*/ 184 w 213"/>
                <a:gd name="T71" fmla="*/ 93 h 188"/>
                <a:gd name="T72" fmla="*/ 171 w 213"/>
                <a:gd name="T73" fmla="*/ 108 h 188"/>
                <a:gd name="T74" fmla="*/ 163 w 213"/>
                <a:gd name="T75" fmla="*/ 117 h 188"/>
                <a:gd name="T76" fmla="*/ 167 w 213"/>
                <a:gd name="T77" fmla="*/ 106 h 188"/>
                <a:gd name="T78" fmla="*/ 181 w 213"/>
                <a:gd name="T79" fmla="*/ 90 h 188"/>
                <a:gd name="T80" fmla="*/ 175 w 213"/>
                <a:gd name="T81" fmla="*/ 71 h 188"/>
                <a:gd name="T82" fmla="*/ 159 w 213"/>
                <a:gd name="T83" fmla="*/ 84 h 188"/>
                <a:gd name="T84" fmla="*/ 140 w 213"/>
                <a:gd name="T85" fmla="*/ 101 h 188"/>
                <a:gd name="T86" fmla="*/ 125 w 213"/>
                <a:gd name="T87" fmla="*/ 133 h 188"/>
                <a:gd name="T88" fmla="*/ 122 w 213"/>
                <a:gd name="T89" fmla="*/ 157 h 188"/>
                <a:gd name="T90" fmla="*/ 124 w 213"/>
                <a:gd name="T91" fmla="*/ 170 h 188"/>
                <a:gd name="T92" fmla="*/ 124 w 213"/>
                <a:gd name="T93" fmla="*/ 188 h 188"/>
                <a:gd name="T94" fmla="*/ 175 w 213"/>
                <a:gd name="T95" fmla="*/ 188 h 188"/>
                <a:gd name="T96" fmla="*/ 175 w 213"/>
                <a:gd name="T97" fmla="*/ 167 h 188"/>
                <a:gd name="T98" fmla="*/ 201 w 213"/>
                <a:gd name="T99" fmla="*/ 124 h 188"/>
                <a:gd name="T100" fmla="*/ 213 w 213"/>
                <a:gd name="T101" fmla="*/ 101 h 188"/>
                <a:gd name="T102" fmla="*/ 208 w 213"/>
                <a:gd name="T103" fmla="*/ 6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88">
                  <a:moveTo>
                    <a:pt x="154" y="52"/>
                  </a:moveTo>
                  <a:cubicBezTo>
                    <a:pt x="115" y="91"/>
                    <a:pt x="115" y="91"/>
                    <a:pt x="115" y="91"/>
                  </a:cubicBezTo>
                  <a:cubicBezTo>
                    <a:pt x="110" y="95"/>
                    <a:pt x="103" y="95"/>
                    <a:pt x="98" y="91"/>
                  </a:cubicBezTo>
                  <a:cubicBezTo>
                    <a:pt x="59" y="52"/>
                    <a:pt x="59" y="52"/>
                    <a:pt x="59" y="52"/>
                  </a:cubicBezTo>
                  <a:cubicBezTo>
                    <a:pt x="48" y="40"/>
                    <a:pt x="48" y="22"/>
                    <a:pt x="59" y="11"/>
                  </a:cubicBezTo>
                  <a:cubicBezTo>
                    <a:pt x="71" y="0"/>
                    <a:pt x="89" y="0"/>
                    <a:pt x="100" y="11"/>
                  </a:cubicBezTo>
                  <a:cubicBezTo>
                    <a:pt x="106" y="17"/>
                    <a:pt x="106" y="17"/>
                    <a:pt x="106" y="17"/>
                  </a:cubicBezTo>
                  <a:cubicBezTo>
                    <a:pt x="113" y="11"/>
                    <a:pt x="113" y="11"/>
                    <a:pt x="113" y="11"/>
                  </a:cubicBezTo>
                  <a:cubicBezTo>
                    <a:pt x="124" y="0"/>
                    <a:pt x="142" y="0"/>
                    <a:pt x="154" y="11"/>
                  </a:cubicBezTo>
                  <a:cubicBezTo>
                    <a:pt x="165" y="22"/>
                    <a:pt x="165" y="40"/>
                    <a:pt x="154" y="52"/>
                  </a:cubicBezTo>
                  <a:moveTo>
                    <a:pt x="73" y="101"/>
                  </a:moveTo>
                  <a:cubicBezTo>
                    <a:pt x="69" y="95"/>
                    <a:pt x="56" y="86"/>
                    <a:pt x="54" y="84"/>
                  </a:cubicBezTo>
                  <a:cubicBezTo>
                    <a:pt x="51" y="82"/>
                    <a:pt x="40" y="70"/>
                    <a:pt x="37" y="71"/>
                  </a:cubicBezTo>
                  <a:cubicBezTo>
                    <a:pt x="35" y="72"/>
                    <a:pt x="29" y="79"/>
                    <a:pt x="32" y="90"/>
                  </a:cubicBezTo>
                  <a:cubicBezTo>
                    <a:pt x="33" y="94"/>
                    <a:pt x="39" y="99"/>
                    <a:pt x="46" y="106"/>
                  </a:cubicBezTo>
                  <a:cubicBezTo>
                    <a:pt x="51" y="111"/>
                    <a:pt x="50" y="117"/>
                    <a:pt x="50" y="117"/>
                  </a:cubicBezTo>
                  <a:cubicBezTo>
                    <a:pt x="50" y="117"/>
                    <a:pt x="47" y="113"/>
                    <a:pt x="42" y="108"/>
                  </a:cubicBezTo>
                  <a:cubicBezTo>
                    <a:pt x="37" y="104"/>
                    <a:pt x="30" y="96"/>
                    <a:pt x="29" y="93"/>
                  </a:cubicBezTo>
                  <a:cubicBezTo>
                    <a:pt x="27" y="88"/>
                    <a:pt x="26" y="80"/>
                    <a:pt x="27" y="68"/>
                  </a:cubicBezTo>
                  <a:cubicBezTo>
                    <a:pt x="29" y="55"/>
                    <a:pt x="33" y="49"/>
                    <a:pt x="32" y="37"/>
                  </a:cubicBezTo>
                  <a:cubicBezTo>
                    <a:pt x="31" y="27"/>
                    <a:pt x="20" y="20"/>
                    <a:pt x="19" y="25"/>
                  </a:cubicBezTo>
                  <a:cubicBezTo>
                    <a:pt x="17" y="29"/>
                    <a:pt x="6" y="54"/>
                    <a:pt x="5" y="60"/>
                  </a:cubicBezTo>
                  <a:cubicBezTo>
                    <a:pt x="3" y="65"/>
                    <a:pt x="1" y="94"/>
                    <a:pt x="0" y="101"/>
                  </a:cubicBezTo>
                  <a:cubicBezTo>
                    <a:pt x="0" y="107"/>
                    <a:pt x="5" y="115"/>
                    <a:pt x="12" y="124"/>
                  </a:cubicBezTo>
                  <a:cubicBezTo>
                    <a:pt x="19" y="134"/>
                    <a:pt x="37" y="159"/>
                    <a:pt x="38" y="167"/>
                  </a:cubicBezTo>
                  <a:cubicBezTo>
                    <a:pt x="38" y="188"/>
                    <a:pt x="38" y="188"/>
                    <a:pt x="38" y="188"/>
                  </a:cubicBezTo>
                  <a:cubicBezTo>
                    <a:pt x="89" y="188"/>
                    <a:pt x="89" y="188"/>
                    <a:pt x="89" y="188"/>
                  </a:cubicBezTo>
                  <a:cubicBezTo>
                    <a:pt x="89" y="170"/>
                    <a:pt x="89" y="170"/>
                    <a:pt x="89" y="170"/>
                  </a:cubicBezTo>
                  <a:cubicBezTo>
                    <a:pt x="89" y="165"/>
                    <a:pt x="90" y="162"/>
                    <a:pt x="90" y="157"/>
                  </a:cubicBezTo>
                  <a:cubicBezTo>
                    <a:pt x="90" y="151"/>
                    <a:pt x="87" y="151"/>
                    <a:pt x="87" y="133"/>
                  </a:cubicBezTo>
                  <a:cubicBezTo>
                    <a:pt x="87" y="123"/>
                    <a:pt x="78" y="108"/>
                    <a:pt x="73" y="101"/>
                  </a:cubicBezTo>
                  <a:moveTo>
                    <a:pt x="208" y="60"/>
                  </a:moveTo>
                  <a:cubicBezTo>
                    <a:pt x="207" y="54"/>
                    <a:pt x="196" y="29"/>
                    <a:pt x="194" y="25"/>
                  </a:cubicBezTo>
                  <a:cubicBezTo>
                    <a:pt x="193" y="20"/>
                    <a:pt x="182" y="27"/>
                    <a:pt x="181" y="37"/>
                  </a:cubicBezTo>
                  <a:cubicBezTo>
                    <a:pt x="180" y="49"/>
                    <a:pt x="184" y="55"/>
                    <a:pt x="186" y="68"/>
                  </a:cubicBezTo>
                  <a:cubicBezTo>
                    <a:pt x="187" y="80"/>
                    <a:pt x="186" y="88"/>
                    <a:pt x="184" y="93"/>
                  </a:cubicBezTo>
                  <a:cubicBezTo>
                    <a:pt x="183" y="96"/>
                    <a:pt x="176" y="104"/>
                    <a:pt x="171" y="108"/>
                  </a:cubicBezTo>
                  <a:cubicBezTo>
                    <a:pt x="166" y="113"/>
                    <a:pt x="163" y="117"/>
                    <a:pt x="163" y="117"/>
                  </a:cubicBezTo>
                  <a:cubicBezTo>
                    <a:pt x="163" y="117"/>
                    <a:pt x="162" y="111"/>
                    <a:pt x="167" y="106"/>
                  </a:cubicBezTo>
                  <a:cubicBezTo>
                    <a:pt x="174" y="99"/>
                    <a:pt x="179" y="94"/>
                    <a:pt x="181" y="90"/>
                  </a:cubicBezTo>
                  <a:cubicBezTo>
                    <a:pt x="183" y="79"/>
                    <a:pt x="178" y="72"/>
                    <a:pt x="175" y="71"/>
                  </a:cubicBezTo>
                  <a:cubicBezTo>
                    <a:pt x="173" y="70"/>
                    <a:pt x="162" y="82"/>
                    <a:pt x="159" y="84"/>
                  </a:cubicBezTo>
                  <a:cubicBezTo>
                    <a:pt x="156" y="86"/>
                    <a:pt x="144" y="95"/>
                    <a:pt x="140" y="101"/>
                  </a:cubicBezTo>
                  <a:cubicBezTo>
                    <a:pt x="135" y="108"/>
                    <a:pt x="125" y="123"/>
                    <a:pt x="125" y="133"/>
                  </a:cubicBezTo>
                  <a:cubicBezTo>
                    <a:pt x="125" y="151"/>
                    <a:pt x="122" y="151"/>
                    <a:pt x="122" y="157"/>
                  </a:cubicBezTo>
                  <a:cubicBezTo>
                    <a:pt x="122" y="162"/>
                    <a:pt x="124" y="165"/>
                    <a:pt x="124" y="170"/>
                  </a:cubicBezTo>
                  <a:cubicBezTo>
                    <a:pt x="124" y="188"/>
                    <a:pt x="124" y="188"/>
                    <a:pt x="124" y="188"/>
                  </a:cubicBezTo>
                  <a:cubicBezTo>
                    <a:pt x="175" y="188"/>
                    <a:pt x="175" y="188"/>
                    <a:pt x="175" y="188"/>
                  </a:cubicBezTo>
                  <a:cubicBezTo>
                    <a:pt x="175" y="167"/>
                    <a:pt x="175" y="167"/>
                    <a:pt x="175" y="167"/>
                  </a:cubicBezTo>
                  <a:cubicBezTo>
                    <a:pt x="176" y="159"/>
                    <a:pt x="193" y="134"/>
                    <a:pt x="201" y="124"/>
                  </a:cubicBezTo>
                  <a:cubicBezTo>
                    <a:pt x="208" y="115"/>
                    <a:pt x="213" y="107"/>
                    <a:pt x="213" y="101"/>
                  </a:cubicBezTo>
                  <a:cubicBezTo>
                    <a:pt x="212" y="94"/>
                    <a:pt x="210" y="65"/>
                    <a:pt x="208" y="60"/>
                  </a:cubicBezTo>
                </a:path>
              </a:pathLst>
            </a:custGeom>
            <a:solidFill>
              <a:schemeClr val="bg1"/>
            </a:solidFill>
            <a:ln>
              <a:noFill/>
            </a:ln>
          </p:spPr>
          <p:txBody>
            <a:bodyPr vert="horz" wrap="square" lIns="91440" tIns="45720" rIns="91440" bIns="45720" numCol="1" anchor="t" anchorCtr="0" compatLnSpc="1"/>
            <a:lstStyle/>
            <a:p>
              <a:endParaRPr lang="en-US"/>
            </a:p>
          </p:txBody>
        </p:sp>
      </p:grpSp>
      <p:pic>
        <p:nvPicPr>
          <p:cNvPr id="143" name="picture 143">
            <a:extLst>
              <a:ext uri="{FF2B5EF4-FFF2-40B4-BE49-F238E27FC236}">
                <a16:creationId xmlns:a16="http://schemas.microsoft.com/office/drawing/2014/main" id="{5839E368-7600-883B-1BA2-621B898B91A1}"/>
              </a:ext>
            </a:extLst>
          </p:cNvPr>
          <p:cNvPicPr>
            <a:picLocks noChangeAspect="1"/>
          </p:cNvPicPr>
          <p:nvPr/>
        </p:nvPicPr>
        <p:blipFill>
          <a:blip r:embed="rId3"/>
          <a:stretch>
            <a:fillRect/>
          </a:stretch>
        </p:blipFill>
        <p:spPr>
          <a:xfrm rot="21600000">
            <a:off x="10701527" y="150876"/>
            <a:ext cx="1359407" cy="518160"/>
          </a:xfrm>
          <a:prstGeom prst="rect">
            <a:avLst/>
          </a:prstGeom>
        </p:spPr>
      </p:pic>
      <p:pic>
        <p:nvPicPr>
          <p:cNvPr id="1317" name="picture 1317">
            <a:extLst>
              <a:ext uri="{FF2B5EF4-FFF2-40B4-BE49-F238E27FC236}">
                <a16:creationId xmlns:a16="http://schemas.microsoft.com/office/drawing/2014/main" id="{8D2F80DB-3137-59EB-3533-1848ECEC520D}"/>
              </a:ext>
            </a:extLst>
          </p:cNvPr>
          <p:cNvPicPr>
            <a:picLocks noChangeAspect="1"/>
          </p:cNvPicPr>
          <p:nvPr/>
        </p:nvPicPr>
        <p:blipFill>
          <a:blip r:embed="rId4"/>
          <a:stretch>
            <a:fillRect/>
          </a:stretch>
        </p:blipFill>
        <p:spPr>
          <a:xfrm rot="21600000">
            <a:off x="182879" y="79248"/>
            <a:ext cx="3276600" cy="589787"/>
          </a:xfrm>
          <a:prstGeom prst="rect">
            <a:avLst/>
          </a:prstGeom>
        </p:spPr>
      </p:pic>
      <p:sp>
        <p:nvSpPr>
          <p:cNvPr id="15" name="文本框 14">
            <a:extLst>
              <a:ext uri="{FF2B5EF4-FFF2-40B4-BE49-F238E27FC236}">
                <a16:creationId xmlns:a16="http://schemas.microsoft.com/office/drawing/2014/main" id="{6DCAD37C-ACD0-F038-E46C-6501320FAD5D}"/>
              </a:ext>
            </a:extLst>
          </p:cNvPr>
          <p:cNvSpPr txBox="1"/>
          <p:nvPr/>
        </p:nvSpPr>
        <p:spPr>
          <a:xfrm>
            <a:off x="2298476" y="5478698"/>
            <a:ext cx="8403051" cy="461665"/>
          </a:xfrm>
          <a:prstGeom prst="rect">
            <a:avLst/>
          </a:prstGeom>
          <a:noFill/>
        </p:spPr>
        <p:txBody>
          <a:bodyPr wrap="square">
            <a:spAutoFit/>
          </a:bodyPr>
          <a:lstStyle/>
          <a:p>
            <a:r>
              <a:rPr lang="zh-CN" altLang="en-US" dirty="0"/>
              <a:t>在拥有</a:t>
            </a:r>
            <a:r>
              <a:rPr lang="en-US" altLang="zh-CN" dirty="0"/>
              <a:t>123</a:t>
            </a:r>
            <a:r>
              <a:rPr lang="zh-CN" altLang="en-US" dirty="0"/>
              <a:t>例的测试集，发现能准确识别其中</a:t>
            </a:r>
            <a:r>
              <a:rPr lang="en-US" altLang="zh-CN" dirty="0"/>
              <a:t>114</a:t>
            </a:r>
            <a:r>
              <a:rPr lang="zh-CN" altLang="en-US" dirty="0"/>
              <a:t>例，识别准确率高达</a:t>
            </a:r>
            <a:r>
              <a:rPr lang="en-US" altLang="zh-CN" sz="2400" dirty="0">
                <a:solidFill>
                  <a:srgbClr val="C00000"/>
                </a:solidFill>
              </a:rPr>
              <a:t>92.68%</a:t>
            </a:r>
            <a:r>
              <a:rPr lang="zh-CN" altLang="en-US" dirty="0"/>
              <a:t>。</a:t>
            </a:r>
          </a:p>
        </p:txBody>
      </p:sp>
      <p:pic>
        <p:nvPicPr>
          <p:cNvPr id="2" name="图片 1">
            <a:extLst>
              <a:ext uri="{FF2B5EF4-FFF2-40B4-BE49-F238E27FC236}">
                <a16:creationId xmlns:a16="http://schemas.microsoft.com/office/drawing/2014/main" id="{6E023E83-79D5-12A8-4121-D2687398FEAE}"/>
              </a:ext>
            </a:extLst>
          </p:cNvPr>
          <p:cNvPicPr>
            <a:picLocks noChangeAspect="1"/>
          </p:cNvPicPr>
          <p:nvPr/>
        </p:nvPicPr>
        <p:blipFill>
          <a:blip r:embed="rId5"/>
          <a:stretch>
            <a:fillRect/>
          </a:stretch>
        </p:blipFill>
        <p:spPr>
          <a:xfrm>
            <a:off x="2801769" y="1919291"/>
            <a:ext cx="1933333" cy="2638095"/>
          </a:xfrm>
          <a:prstGeom prst="rect">
            <a:avLst/>
          </a:prstGeom>
        </p:spPr>
      </p:pic>
      <p:pic>
        <p:nvPicPr>
          <p:cNvPr id="4" name="图片 3">
            <a:extLst>
              <a:ext uri="{FF2B5EF4-FFF2-40B4-BE49-F238E27FC236}">
                <a16:creationId xmlns:a16="http://schemas.microsoft.com/office/drawing/2014/main" id="{6258C72F-0EA4-4F33-D68F-2869FBBF0FBE}"/>
              </a:ext>
            </a:extLst>
          </p:cNvPr>
          <p:cNvPicPr>
            <a:picLocks noChangeAspect="1"/>
          </p:cNvPicPr>
          <p:nvPr/>
        </p:nvPicPr>
        <p:blipFill>
          <a:blip r:embed="rId6"/>
          <a:stretch>
            <a:fillRect/>
          </a:stretch>
        </p:blipFill>
        <p:spPr>
          <a:xfrm>
            <a:off x="6815629" y="1906798"/>
            <a:ext cx="1933333" cy="2647619"/>
          </a:xfrm>
          <a:prstGeom prst="rect">
            <a:avLst/>
          </a:prstGeom>
        </p:spPr>
      </p:pic>
      <p:sp>
        <p:nvSpPr>
          <p:cNvPr id="8" name="文本框 7">
            <a:extLst>
              <a:ext uri="{FF2B5EF4-FFF2-40B4-BE49-F238E27FC236}">
                <a16:creationId xmlns:a16="http://schemas.microsoft.com/office/drawing/2014/main" id="{8DBF1DE9-FA15-55CF-F2E6-22AFF0C53A05}"/>
              </a:ext>
            </a:extLst>
          </p:cNvPr>
          <p:cNvSpPr txBox="1"/>
          <p:nvPr/>
        </p:nvSpPr>
        <p:spPr>
          <a:xfrm>
            <a:off x="3911279" y="4823018"/>
            <a:ext cx="6097978" cy="369332"/>
          </a:xfrm>
          <a:prstGeom prst="rect">
            <a:avLst/>
          </a:prstGeom>
          <a:noFill/>
        </p:spPr>
        <p:txBody>
          <a:bodyPr wrap="square">
            <a:spAutoFit/>
          </a:bodyPr>
          <a:lstStyle/>
          <a:p>
            <a:r>
              <a:rPr lang="zh-CN" altLang="en-US" dirty="0"/>
              <a:t>数显式仪表表盘检测模型测试集示例</a:t>
            </a:r>
          </a:p>
        </p:txBody>
      </p:sp>
    </p:spTree>
    <p:extLst>
      <p:ext uri="{BB962C8B-B14F-4D97-AF65-F5344CB8AC3E}">
        <p14:creationId xmlns:p14="http://schemas.microsoft.com/office/powerpoint/2010/main" val="41354168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56F9A6-3946-2677-2E90-E80786E036E7}"/>
            </a:ext>
          </a:extLst>
        </p:cNvPr>
        <p:cNvGrpSpPr/>
        <p:nvPr/>
      </p:nvGrpSpPr>
      <p:grpSpPr>
        <a:xfrm>
          <a:off x="0" y="0"/>
          <a:ext cx="0" cy="0"/>
          <a:chOff x="0" y="0"/>
          <a:chExt cx="0" cy="0"/>
        </a:xfrm>
      </p:grpSpPr>
      <p:grpSp>
        <p:nvGrpSpPr>
          <p:cNvPr id="25" name="组合 22">
            <a:extLst>
              <a:ext uri="{FF2B5EF4-FFF2-40B4-BE49-F238E27FC236}">
                <a16:creationId xmlns:a16="http://schemas.microsoft.com/office/drawing/2014/main" id="{8E90691A-A2C9-69B4-7EAC-00B39EA57872}"/>
              </a:ext>
            </a:extLst>
          </p:cNvPr>
          <p:cNvGrpSpPr/>
          <p:nvPr/>
        </p:nvGrpSpPr>
        <p:grpSpPr bwMode="auto">
          <a:xfrm>
            <a:off x="4510794" y="1009970"/>
            <a:ext cx="3262432" cy="580378"/>
            <a:chOff x="4480890" y="1042276"/>
            <a:chExt cx="3261219" cy="580711"/>
          </a:xfrm>
        </p:grpSpPr>
        <p:sp>
          <p:nvSpPr>
            <p:cNvPr id="26" name="矩形 23">
              <a:extLst>
                <a:ext uri="{FF2B5EF4-FFF2-40B4-BE49-F238E27FC236}">
                  <a16:creationId xmlns:a16="http://schemas.microsoft.com/office/drawing/2014/main" id="{39E439F6-10B5-A36D-C59D-A8AA3C2A83E8}"/>
                </a:ext>
              </a:extLst>
            </p:cNvPr>
            <p:cNvSpPr>
              <a:spLocks noChangeArrowheads="1"/>
            </p:cNvSpPr>
            <p:nvPr/>
          </p:nvSpPr>
          <p:spPr bwMode="auto">
            <a:xfrm>
              <a:off x="4480890" y="1124744"/>
              <a:ext cx="3261219" cy="498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Comic Sans MS" panose="030F0702030302020204" pitchFamily="66" charset="0"/>
                  <a:ea typeface="宋体" panose="02010600030101010101" pitchFamily="2" charset="-122"/>
                </a:defRPr>
              </a:lvl1pPr>
              <a:lvl2pPr marL="742950" indent="-285750">
                <a:defRPr b="1">
                  <a:solidFill>
                    <a:schemeClr val="tx1"/>
                  </a:solidFill>
                  <a:latin typeface="Comic Sans MS" panose="030F0702030302020204" pitchFamily="66" charset="0"/>
                  <a:ea typeface="宋体" panose="02010600030101010101" pitchFamily="2" charset="-122"/>
                </a:defRPr>
              </a:lvl2pPr>
              <a:lvl3pPr marL="1143000" indent="-228600">
                <a:defRPr b="1">
                  <a:solidFill>
                    <a:schemeClr val="tx1"/>
                  </a:solidFill>
                  <a:latin typeface="Comic Sans MS" panose="030F0702030302020204" pitchFamily="66" charset="0"/>
                  <a:ea typeface="宋体" panose="02010600030101010101" pitchFamily="2" charset="-122"/>
                </a:defRPr>
              </a:lvl3pPr>
              <a:lvl4pPr marL="1600200" indent="-228600">
                <a:defRPr b="1">
                  <a:solidFill>
                    <a:schemeClr val="tx1"/>
                  </a:solidFill>
                  <a:latin typeface="Comic Sans MS" panose="030F0702030302020204" pitchFamily="66" charset="0"/>
                  <a:ea typeface="宋体" panose="02010600030101010101" pitchFamily="2" charset="-122"/>
                </a:defRPr>
              </a:lvl4pPr>
              <a:lvl5pPr marL="2057400" indent="-22860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algn="ctr">
                <a:lnSpc>
                  <a:spcPct val="120000"/>
                </a:lnSpc>
              </a:pPr>
              <a:r>
                <a:rPr lang="zh-CN" altLang="en-US" sz="2400"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数显仪表读数区域处理</a:t>
              </a:r>
            </a:p>
          </p:txBody>
        </p:sp>
        <p:cxnSp>
          <p:nvCxnSpPr>
            <p:cNvPr id="27" name="直接连接符 26">
              <a:extLst>
                <a:ext uri="{FF2B5EF4-FFF2-40B4-BE49-F238E27FC236}">
                  <a16:creationId xmlns:a16="http://schemas.microsoft.com/office/drawing/2014/main" id="{1595F1C9-9981-35A4-4BF3-5735C1285F74}"/>
                </a:ext>
              </a:extLst>
            </p:cNvPr>
            <p:cNvCxnSpPr/>
            <p:nvPr/>
          </p:nvCxnSpPr>
          <p:spPr bwMode="auto">
            <a:xfrm>
              <a:off x="5843649" y="1042276"/>
              <a:ext cx="504637" cy="0"/>
            </a:xfrm>
            <a:prstGeom prst="line">
              <a:avLst/>
            </a:prstGeom>
            <a:solidFill>
              <a:schemeClr val="accent1"/>
            </a:solidFill>
            <a:ln w="28575" cap="flat" cmpd="sng" algn="ctr">
              <a:solidFill>
                <a:schemeClr val="tx1">
                  <a:lumMod val="75000"/>
                  <a:lumOff val="25000"/>
                </a:schemeClr>
              </a:solidFill>
              <a:prstDash val="solid"/>
              <a:round/>
              <a:headEnd type="none" w="med" len="med"/>
              <a:tailEnd type="none" w="med" len="med"/>
            </a:ln>
            <a:effectLst/>
          </p:spPr>
        </p:cxnSp>
      </p:grpSp>
      <p:grpSp>
        <p:nvGrpSpPr>
          <p:cNvPr id="35" name="组合 34">
            <a:extLst>
              <a:ext uri="{FF2B5EF4-FFF2-40B4-BE49-F238E27FC236}">
                <a16:creationId xmlns:a16="http://schemas.microsoft.com/office/drawing/2014/main" id="{44F7B69B-6BD2-ECAF-4870-C63D96E92E99}"/>
              </a:ext>
            </a:extLst>
          </p:cNvPr>
          <p:cNvGrpSpPr/>
          <p:nvPr/>
        </p:nvGrpSpPr>
        <p:grpSpPr>
          <a:xfrm>
            <a:off x="10125074" y="4591421"/>
            <a:ext cx="1381559" cy="1388991"/>
            <a:chOff x="10066474" y="4591421"/>
            <a:chExt cx="1440160" cy="1388991"/>
          </a:xfrm>
        </p:grpSpPr>
        <p:sp>
          <p:nvSpPr>
            <p:cNvPr id="33" name="椭圆 32">
              <a:extLst>
                <a:ext uri="{FF2B5EF4-FFF2-40B4-BE49-F238E27FC236}">
                  <a16:creationId xmlns:a16="http://schemas.microsoft.com/office/drawing/2014/main" id="{F0CBA61A-9EC4-8443-CACC-44A4A167816A}"/>
                </a:ext>
              </a:extLst>
            </p:cNvPr>
            <p:cNvSpPr/>
            <p:nvPr/>
          </p:nvSpPr>
          <p:spPr>
            <a:xfrm>
              <a:off x="10066474" y="4591421"/>
              <a:ext cx="1440160" cy="138899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54">
              <a:extLst>
                <a:ext uri="{FF2B5EF4-FFF2-40B4-BE49-F238E27FC236}">
                  <a16:creationId xmlns:a16="http://schemas.microsoft.com/office/drawing/2014/main" id="{D459C1CB-D990-E80B-0ADE-48C83946780B}"/>
                </a:ext>
              </a:extLst>
            </p:cNvPr>
            <p:cNvSpPr>
              <a:spLocks noEditPoints="1"/>
            </p:cNvSpPr>
            <p:nvPr/>
          </p:nvSpPr>
          <p:spPr bwMode="auto">
            <a:xfrm>
              <a:off x="10307934" y="4869219"/>
              <a:ext cx="957241" cy="816985"/>
            </a:xfrm>
            <a:custGeom>
              <a:avLst/>
              <a:gdLst>
                <a:gd name="T0" fmla="*/ 154 w 213"/>
                <a:gd name="T1" fmla="*/ 52 h 188"/>
                <a:gd name="T2" fmla="*/ 115 w 213"/>
                <a:gd name="T3" fmla="*/ 91 h 188"/>
                <a:gd name="T4" fmla="*/ 98 w 213"/>
                <a:gd name="T5" fmla="*/ 91 h 188"/>
                <a:gd name="T6" fmla="*/ 59 w 213"/>
                <a:gd name="T7" fmla="*/ 52 h 188"/>
                <a:gd name="T8" fmla="*/ 59 w 213"/>
                <a:gd name="T9" fmla="*/ 11 h 188"/>
                <a:gd name="T10" fmla="*/ 100 w 213"/>
                <a:gd name="T11" fmla="*/ 11 h 188"/>
                <a:gd name="T12" fmla="*/ 106 w 213"/>
                <a:gd name="T13" fmla="*/ 17 h 188"/>
                <a:gd name="T14" fmla="*/ 113 w 213"/>
                <a:gd name="T15" fmla="*/ 11 h 188"/>
                <a:gd name="T16" fmla="*/ 154 w 213"/>
                <a:gd name="T17" fmla="*/ 11 h 188"/>
                <a:gd name="T18" fmla="*/ 154 w 213"/>
                <a:gd name="T19" fmla="*/ 52 h 188"/>
                <a:gd name="T20" fmla="*/ 73 w 213"/>
                <a:gd name="T21" fmla="*/ 101 h 188"/>
                <a:gd name="T22" fmla="*/ 54 w 213"/>
                <a:gd name="T23" fmla="*/ 84 h 188"/>
                <a:gd name="T24" fmla="*/ 37 w 213"/>
                <a:gd name="T25" fmla="*/ 71 h 188"/>
                <a:gd name="T26" fmla="*/ 32 w 213"/>
                <a:gd name="T27" fmla="*/ 90 h 188"/>
                <a:gd name="T28" fmla="*/ 46 w 213"/>
                <a:gd name="T29" fmla="*/ 106 h 188"/>
                <a:gd name="T30" fmla="*/ 50 w 213"/>
                <a:gd name="T31" fmla="*/ 117 h 188"/>
                <a:gd name="T32" fmla="*/ 42 w 213"/>
                <a:gd name="T33" fmla="*/ 108 h 188"/>
                <a:gd name="T34" fmla="*/ 29 w 213"/>
                <a:gd name="T35" fmla="*/ 93 h 188"/>
                <a:gd name="T36" fmla="*/ 27 w 213"/>
                <a:gd name="T37" fmla="*/ 68 h 188"/>
                <a:gd name="T38" fmla="*/ 32 w 213"/>
                <a:gd name="T39" fmla="*/ 37 h 188"/>
                <a:gd name="T40" fmla="*/ 19 w 213"/>
                <a:gd name="T41" fmla="*/ 25 h 188"/>
                <a:gd name="T42" fmla="*/ 5 w 213"/>
                <a:gd name="T43" fmla="*/ 60 h 188"/>
                <a:gd name="T44" fmla="*/ 0 w 213"/>
                <a:gd name="T45" fmla="*/ 101 h 188"/>
                <a:gd name="T46" fmla="*/ 12 w 213"/>
                <a:gd name="T47" fmla="*/ 124 h 188"/>
                <a:gd name="T48" fmla="*/ 38 w 213"/>
                <a:gd name="T49" fmla="*/ 167 h 188"/>
                <a:gd name="T50" fmla="*/ 38 w 213"/>
                <a:gd name="T51" fmla="*/ 188 h 188"/>
                <a:gd name="T52" fmla="*/ 89 w 213"/>
                <a:gd name="T53" fmla="*/ 188 h 188"/>
                <a:gd name="T54" fmla="*/ 89 w 213"/>
                <a:gd name="T55" fmla="*/ 170 h 188"/>
                <a:gd name="T56" fmla="*/ 90 w 213"/>
                <a:gd name="T57" fmla="*/ 157 h 188"/>
                <a:gd name="T58" fmla="*/ 87 w 213"/>
                <a:gd name="T59" fmla="*/ 133 h 188"/>
                <a:gd name="T60" fmla="*/ 73 w 213"/>
                <a:gd name="T61" fmla="*/ 101 h 188"/>
                <a:gd name="T62" fmla="*/ 208 w 213"/>
                <a:gd name="T63" fmla="*/ 60 h 188"/>
                <a:gd name="T64" fmla="*/ 194 w 213"/>
                <a:gd name="T65" fmla="*/ 25 h 188"/>
                <a:gd name="T66" fmla="*/ 181 w 213"/>
                <a:gd name="T67" fmla="*/ 37 h 188"/>
                <a:gd name="T68" fmla="*/ 186 w 213"/>
                <a:gd name="T69" fmla="*/ 68 h 188"/>
                <a:gd name="T70" fmla="*/ 184 w 213"/>
                <a:gd name="T71" fmla="*/ 93 h 188"/>
                <a:gd name="T72" fmla="*/ 171 w 213"/>
                <a:gd name="T73" fmla="*/ 108 h 188"/>
                <a:gd name="T74" fmla="*/ 163 w 213"/>
                <a:gd name="T75" fmla="*/ 117 h 188"/>
                <a:gd name="T76" fmla="*/ 167 w 213"/>
                <a:gd name="T77" fmla="*/ 106 h 188"/>
                <a:gd name="T78" fmla="*/ 181 w 213"/>
                <a:gd name="T79" fmla="*/ 90 h 188"/>
                <a:gd name="T80" fmla="*/ 175 w 213"/>
                <a:gd name="T81" fmla="*/ 71 h 188"/>
                <a:gd name="T82" fmla="*/ 159 w 213"/>
                <a:gd name="T83" fmla="*/ 84 h 188"/>
                <a:gd name="T84" fmla="*/ 140 w 213"/>
                <a:gd name="T85" fmla="*/ 101 h 188"/>
                <a:gd name="T86" fmla="*/ 125 w 213"/>
                <a:gd name="T87" fmla="*/ 133 h 188"/>
                <a:gd name="T88" fmla="*/ 122 w 213"/>
                <a:gd name="T89" fmla="*/ 157 h 188"/>
                <a:gd name="T90" fmla="*/ 124 w 213"/>
                <a:gd name="T91" fmla="*/ 170 h 188"/>
                <a:gd name="T92" fmla="*/ 124 w 213"/>
                <a:gd name="T93" fmla="*/ 188 h 188"/>
                <a:gd name="T94" fmla="*/ 175 w 213"/>
                <a:gd name="T95" fmla="*/ 188 h 188"/>
                <a:gd name="T96" fmla="*/ 175 w 213"/>
                <a:gd name="T97" fmla="*/ 167 h 188"/>
                <a:gd name="T98" fmla="*/ 201 w 213"/>
                <a:gd name="T99" fmla="*/ 124 h 188"/>
                <a:gd name="T100" fmla="*/ 213 w 213"/>
                <a:gd name="T101" fmla="*/ 101 h 188"/>
                <a:gd name="T102" fmla="*/ 208 w 213"/>
                <a:gd name="T103" fmla="*/ 6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88">
                  <a:moveTo>
                    <a:pt x="154" y="52"/>
                  </a:moveTo>
                  <a:cubicBezTo>
                    <a:pt x="115" y="91"/>
                    <a:pt x="115" y="91"/>
                    <a:pt x="115" y="91"/>
                  </a:cubicBezTo>
                  <a:cubicBezTo>
                    <a:pt x="110" y="95"/>
                    <a:pt x="103" y="95"/>
                    <a:pt x="98" y="91"/>
                  </a:cubicBezTo>
                  <a:cubicBezTo>
                    <a:pt x="59" y="52"/>
                    <a:pt x="59" y="52"/>
                    <a:pt x="59" y="52"/>
                  </a:cubicBezTo>
                  <a:cubicBezTo>
                    <a:pt x="48" y="40"/>
                    <a:pt x="48" y="22"/>
                    <a:pt x="59" y="11"/>
                  </a:cubicBezTo>
                  <a:cubicBezTo>
                    <a:pt x="71" y="0"/>
                    <a:pt x="89" y="0"/>
                    <a:pt x="100" y="11"/>
                  </a:cubicBezTo>
                  <a:cubicBezTo>
                    <a:pt x="106" y="17"/>
                    <a:pt x="106" y="17"/>
                    <a:pt x="106" y="17"/>
                  </a:cubicBezTo>
                  <a:cubicBezTo>
                    <a:pt x="113" y="11"/>
                    <a:pt x="113" y="11"/>
                    <a:pt x="113" y="11"/>
                  </a:cubicBezTo>
                  <a:cubicBezTo>
                    <a:pt x="124" y="0"/>
                    <a:pt x="142" y="0"/>
                    <a:pt x="154" y="11"/>
                  </a:cubicBezTo>
                  <a:cubicBezTo>
                    <a:pt x="165" y="22"/>
                    <a:pt x="165" y="40"/>
                    <a:pt x="154" y="52"/>
                  </a:cubicBezTo>
                  <a:moveTo>
                    <a:pt x="73" y="101"/>
                  </a:moveTo>
                  <a:cubicBezTo>
                    <a:pt x="69" y="95"/>
                    <a:pt x="56" y="86"/>
                    <a:pt x="54" y="84"/>
                  </a:cubicBezTo>
                  <a:cubicBezTo>
                    <a:pt x="51" y="82"/>
                    <a:pt x="40" y="70"/>
                    <a:pt x="37" y="71"/>
                  </a:cubicBezTo>
                  <a:cubicBezTo>
                    <a:pt x="35" y="72"/>
                    <a:pt x="29" y="79"/>
                    <a:pt x="32" y="90"/>
                  </a:cubicBezTo>
                  <a:cubicBezTo>
                    <a:pt x="33" y="94"/>
                    <a:pt x="39" y="99"/>
                    <a:pt x="46" y="106"/>
                  </a:cubicBezTo>
                  <a:cubicBezTo>
                    <a:pt x="51" y="111"/>
                    <a:pt x="50" y="117"/>
                    <a:pt x="50" y="117"/>
                  </a:cubicBezTo>
                  <a:cubicBezTo>
                    <a:pt x="50" y="117"/>
                    <a:pt x="47" y="113"/>
                    <a:pt x="42" y="108"/>
                  </a:cubicBezTo>
                  <a:cubicBezTo>
                    <a:pt x="37" y="104"/>
                    <a:pt x="30" y="96"/>
                    <a:pt x="29" y="93"/>
                  </a:cubicBezTo>
                  <a:cubicBezTo>
                    <a:pt x="27" y="88"/>
                    <a:pt x="26" y="80"/>
                    <a:pt x="27" y="68"/>
                  </a:cubicBezTo>
                  <a:cubicBezTo>
                    <a:pt x="29" y="55"/>
                    <a:pt x="33" y="49"/>
                    <a:pt x="32" y="37"/>
                  </a:cubicBezTo>
                  <a:cubicBezTo>
                    <a:pt x="31" y="27"/>
                    <a:pt x="20" y="20"/>
                    <a:pt x="19" y="25"/>
                  </a:cubicBezTo>
                  <a:cubicBezTo>
                    <a:pt x="17" y="29"/>
                    <a:pt x="6" y="54"/>
                    <a:pt x="5" y="60"/>
                  </a:cubicBezTo>
                  <a:cubicBezTo>
                    <a:pt x="3" y="65"/>
                    <a:pt x="1" y="94"/>
                    <a:pt x="0" y="101"/>
                  </a:cubicBezTo>
                  <a:cubicBezTo>
                    <a:pt x="0" y="107"/>
                    <a:pt x="5" y="115"/>
                    <a:pt x="12" y="124"/>
                  </a:cubicBezTo>
                  <a:cubicBezTo>
                    <a:pt x="19" y="134"/>
                    <a:pt x="37" y="159"/>
                    <a:pt x="38" y="167"/>
                  </a:cubicBezTo>
                  <a:cubicBezTo>
                    <a:pt x="38" y="188"/>
                    <a:pt x="38" y="188"/>
                    <a:pt x="38" y="188"/>
                  </a:cubicBezTo>
                  <a:cubicBezTo>
                    <a:pt x="89" y="188"/>
                    <a:pt x="89" y="188"/>
                    <a:pt x="89" y="188"/>
                  </a:cubicBezTo>
                  <a:cubicBezTo>
                    <a:pt x="89" y="170"/>
                    <a:pt x="89" y="170"/>
                    <a:pt x="89" y="170"/>
                  </a:cubicBezTo>
                  <a:cubicBezTo>
                    <a:pt x="89" y="165"/>
                    <a:pt x="90" y="162"/>
                    <a:pt x="90" y="157"/>
                  </a:cubicBezTo>
                  <a:cubicBezTo>
                    <a:pt x="90" y="151"/>
                    <a:pt x="87" y="151"/>
                    <a:pt x="87" y="133"/>
                  </a:cubicBezTo>
                  <a:cubicBezTo>
                    <a:pt x="87" y="123"/>
                    <a:pt x="78" y="108"/>
                    <a:pt x="73" y="101"/>
                  </a:cubicBezTo>
                  <a:moveTo>
                    <a:pt x="208" y="60"/>
                  </a:moveTo>
                  <a:cubicBezTo>
                    <a:pt x="207" y="54"/>
                    <a:pt x="196" y="29"/>
                    <a:pt x="194" y="25"/>
                  </a:cubicBezTo>
                  <a:cubicBezTo>
                    <a:pt x="193" y="20"/>
                    <a:pt x="182" y="27"/>
                    <a:pt x="181" y="37"/>
                  </a:cubicBezTo>
                  <a:cubicBezTo>
                    <a:pt x="180" y="49"/>
                    <a:pt x="184" y="55"/>
                    <a:pt x="186" y="68"/>
                  </a:cubicBezTo>
                  <a:cubicBezTo>
                    <a:pt x="187" y="80"/>
                    <a:pt x="186" y="88"/>
                    <a:pt x="184" y="93"/>
                  </a:cubicBezTo>
                  <a:cubicBezTo>
                    <a:pt x="183" y="96"/>
                    <a:pt x="176" y="104"/>
                    <a:pt x="171" y="108"/>
                  </a:cubicBezTo>
                  <a:cubicBezTo>
                    <a:pt x="166" y="113"/>
                    <a:pt x="163" y="117"/>
                    <a:pt x="163" y="117"/>
                  </a:cubicBezTo>
                  <a:cubicBezTo>
                    <a:pt x="163" y="117"/>
                    <a:pt x="162" y="111"/>
                    <a:pt x="167" y="106"/>
                  </a:cubicBezTo>
                  <a:cubicBezTo>
                    <a:pt x="174" y="99"/>
                    <a:pt x="179" y="94"/>
                    <a:pt x="181" y="90"/>
                  </a:cubicBezTo>
                  <a:cubicBezTo>
                    <a:pt x="183" y="79"/>
                    <a:pt x="178" y="72"/>
                    <a:pt x="175" y="71"/>
                  </a:cubicBezTo>
                  <a:cubicBezTo>
                    <a:pt x="173" y="70"/>
                    <a:pt x="162" y="82"/>
                    <a:pt x="159" y="84"/>
                  </a:cubicBezTo>
                  <a:cubicBezTo>
                    <a:pt x="156" y="86"/>
                    <a:pt x="144" y="95"/>
                    <a:pt x="140" y="101"/>
                  </a:cubicBezTo>
                  <a:cubicBezTo>
                    <a:pt x="135" y="108"/>
                    <a:pt x="125" y="123"/>
                    <a:pt x="125" y="133"/>
                  </a:cubicBezTo>
                  <a:cubicBezTo>
                    <a:pt x="125" y="151"/>
                    <a:pt x="122" y="151"/>
                    <a:pt x="122" y="157"/>
                  </a:cubicBezTo>
                  <a:cubicBezTo>
                    <a:pt x="122" y="162"/>
                    <a:pt x="124" y="165"/>
                    <a:pt x="124" y="170"/>
                  </a:cubicBezTo>
                  <a:cubicBezTo>
                    <a:pt x="124" y="188"/>
                    <a:pt x="124" y="188"/>
                    <a:pt x="124" y="188"/>
                  </a:cubicBezTo>
                  <a:cubicBezTo>
                    <a:pt x="175" y="188"/>
                    <a:pt x="175" y="188"/>
                    <a:pt x="175" y="188"/>
                  </a:cubicBezTo>
                  <a:cubicBezTo>
                    <a:pt x="175" y="167"/>
                    <a:pt x="175" y="167"/>
                    <a:pt x="175" y="167"/>
                  </a:cubicBezTo>
                  <a:cubicBezTo>
                    <a:pt x="176" y="159"/>
                    <a:pt x="193" y="134"/>
                    <a:pt x="201" y="124"/>
                  </a:cubicBezTo>
                  <a:cubicBezTo>
                    <a:pt x="208" y="115"/>
                    <a:pt x="213" y="107"/>
                    <a:pt x="213" y="101"/>
                  </a:cubicBezTo>
                  <a:cubicBezTo>
                    <a:pt x="212" y="94"/>
                    <a:pt x="210" y="65"/>
                    <a:pt x="208" y="60"/>
                  </a:cubicBezTo>
                </a:path>
              </a:pathLst>
            </a:custGeom>
            <a:solidFill>
              <a:schemeClr val="bg1"/>
            </a:solidFill>
            <a:ln>
              <a:noFill/>
            </a:ln>
          </p:spPr>
          <p:txBody>
            <a:bodyPr vert="horz" wrap="square" lIns="91440" tIns="45720" rIns="91440" bIns="45720" numCol="1" anchor="t" anchorCtr="0" compatLnSpc="1"/>
            <a:lstStyle/>
            <a:p>
              <a:endParaRPr lang="en-US"/>
            </a:p>
          </p:txBody>
        </p:sp>
      </p:grpSp>
      <p:pic>
        <p:nvPicPr>
          <p:cNvPr id="143" name="picture 143">
            <a:extLst>
              <a:ext uri="{FF2B5EF4-FFF2-40B4-BE49-F238E27FC236}">
                <a16:creationId xmlns:a16="http://schemas.microsoft.com/office/drawing/2014/main" id="{D80E448C-23D6-5BB0-00B5-A51217A1D4BE}"/>
              </a:ext>
            </a:extLst>
          </p:cNvPr>
          <p:cNvPicPr>
            <a:picLocks noChangeAspect="1"/>
          </p:cNvPicPr>
          <p:nvPr/>
        </p:nvPicPr>
        <p:blipFill>
          <a:blip r:embed="rId3"/>
          <a:stretch>
            <a:fillRect/>
          </a:stretch>
        </p:blipFill>
        <p:spPr>
          <a:xfrm rot="21600000">
            <a:off x="10701527" y="150876"/>
            <a:ext cx="1359407" cy="518160"/>
          </a:xfrm>
          <a:prstGeom prst="rect">
            <a:avLst/>
          </a:prstGeom>
        </p:spPr>
      </p:pic>
      <p:pic>
        <p:nvPicPr>
          <p:cNvPr id="1317" name="picture 1317">
            <a:extLst>
              <a:ext uri="{FF2B5EF4-FFF2-40B4-BE49-F238E27FC236}">
                <a16:creationId xmlns:a16="http://schemas.microsoft.com/office/drawing/2014/main" id="{D5B7804D-1CB3-9249-6894-D9C0952C3EFA}"/>
              </a:ext>
            </a:extLst>
          </p:cNvPr>
          <p:cNvPicPr>
            <a:picLocks noChangeAspect="1"/>
          </p:cNvPicPr>
          <p:nvPr/>
        </p:nvPicPr>
        <p:blipFill>
          <a:blip r:embed="rId4"/>
          <a:stretch>
            <a:fillRect/>
          </a:stretch>
        </p:blipFill>
        <p:spPr>
          <a:xfrm rot="21600000">
            <a:off x="182879" y="79248"/>
            <a:ext cx="3276600" cy="589787"/>
          </a:xfrm>
          <a:prstGeom prst="rect">
            <a:avLst/>
          </a:prstGeom>
        </p:spPr>
      </p:pic>
      <p:sp>
        <p:nvSpPr>
          <p:cNvPr id="4" name="文本框 3">
            <a:extLst>
              <a:ext uri="{FF2B5EF4-FFF2-40B4-BE49-F238E27FC236}">
                <a16:creationId xmlns:a16="http://schemas.microsoft.com/office/drawing/2014/main" id="{4F531042-6102-58C4-6B36-D738C8E6D01A}"/>
              </a:ext>
            </a:extLst>
          </p:cNvPr>
          <p:cNvSpPr txBox="1"/>
          <p:nvPr/>
        </p:nvSpPr>
        <p:spPr>
          <a:xfrm>
            <a:off x="1295376" y="2283266"/>
            <a:ext cx="3419131" cy="2585323"/>
          </a:xfrm>
          <a:prstGeom prst="rect">
            <a:avLst/>
          </a:prstGeom>
          <a:noFill/>
        </p:spPr>
        <p:txBody>
          <a:bodyPr wrap="square">
            <a:spAutoFit/>
          </a:bodyPr>
          <a:lstStyle/>
          <a:p>
            <a:r>
              <a:rPr lang="zh-CN" altLang="en-US" dirty="0"/>
              <a:t>当数显仪表读数区域检测模型检测出数显区域后，系统自动将该区域剪裁出来以剔除无关背景，并采用非线性锐化算法（</a:t>
            </a:r>
            <a:r>
              <a:rPr lang="en-US" altLang="zh-CN" dirty="0"/>
              <a:t>Unsharp Mask</a:t>
            </a:r>
            <a:r>
              <a:rPr lang="zh-CN" altLang="en-US" dirty="0"/>
              <a:t>）来提升数字边缘清晰度。</a:t>
            </a:r>
            <a:endParaRPr lang="en-US" altLang="zh-CN" dirty="0"/>
          </a:p>
          <a:p>
            <a:r>
              <a:rPr lang="zh-CN" altLang="en-US" dirty="0"/>
              <a:t>而数显仪表的读数区域通常呈矩形布局，因此可通过轮廓拟合与透视变换恢复其正视图像。</a:t>
            </a:r>
          </a:p>
        </p:txBody>
      </p:sp>
      <p:pic>
        <p:nvPicPr>
          <p:cNvPr id="5" name="图片 4">
            <a:extLst>
              <a:ext uri="{FF2B5EF4-FFF2-40B4-BE49-F238E27FC236}">
                <a16:creationId xmlns:a16="http://schemas.microsoft.com/office/drawing/2014/main" id="{86BD5878-F46F-C9F2-C1DD-11F6D032C817}"/>
              </a:ext>
            </a:extLst>
          </p:cNvPr>
          <p:cNvPicPr>
            <a:picLocks noChangeAspect="1"/>
          </p:cNvPicPr>
          <p:nvPr/>
        </p:nvPicPr>
        <p:blipFill>
          <a:blip r:embed="rId5"/>
          <a:stretch>
            <a:fillRect/>
          </a:stretch>
        </p:blipFill>
        <p:spPr>
          <a:xfrm>
            <a:off x="5781244" y="2296224"/>
            <a:ext cx="2438095" cy="1485714"/>
          </a:xfrm>
          <a:prstGeom prst="rect">
            <a:avLst/>
          </a:prstGeom>
        </p:spPr>
      </p:pic>
      <p:pic>
        <p:nvPicPr>
          <p:cNvPr id="6" name="图片 5">
            <a:extLst>
              <a:ext uri="{FF2B5EF4-FFF2-40B4-BE49-F238E27FC236}">
                <a16:creationId xmlns:a16="http://schemas.microsoft.com/office/drawing/2014/main" id="{81A1FEA7-77C9-AB9C-A889-71544D33421C}"/>
              </a:ext>
            </a:extLst>
          </p:cNvPr>
          <p:cNvPicPr>
            <a:picLocks noChangeAspect="1"/>
          </p:cNvPicPr>
          <p:nvPr/>
        </p:nvPicPr>
        <p:blipFill>
          <a:blip r:embed="rId6"/>
          <a:stretch>
            <a:fillRect/>
          </a:stretch>
        </p:blipFill>
        <p:spPr>
          <a:xfrm>
            <a:off x="9651410" y="2238237"/>
            <a:ext cx="2409524" cy="1476190"/>
          </a:xfrm>
          <a:prstGeom prst="rect">
            <a:avLst/>
          </a:prstGeom>
        </p:spPr>
      </p:pic>
      <p:sp>
        <p:nvSpPr>
          <p:cNvPr id="8" name="文本框 7">
            <a:extLst>
              <a:ext uri="{FF2B5EF4-FFF2-40B4-BE49-F238E27FC236}">
                <a16:creationId xmlns:a16="http://schemas.microsoft.com/office/drawing/2014/main" id="{B83D353A-CE60-199D-B4D3-B794498538AF}"/>
              </a:ext>
            </a:extLst>
          </p:cNvPr>
          <p:cNvSpPr txBox="1"/>
          <p:nvPr/>
        </p:nvSpPr>
        <p:spPr>
          <a:xfrm>
            <a:off x="5303430" y="3814595"/>
            <a:ext cx="6888570" cy="1009251"/>
          </a:xfrm>
          <a:prstGeom prst="rect">
            <a:avLst/>
          </a:prstGeom>
          <a:noFill/>
        </p:spPr>
        <p:txBody>
          <a:bodyPr wrap="square">
            <a:spAutoFit/>
          </a:bodyPr>
          <a:lstStyle/>
          <a:p>
            <a:pPr indent="266700" algn="ctr">
              <a:lnSpc>
                <a:spcPct val="150000"/>
              </a:lnSpc>
              <a:buNone/>
            </a:pPr>
            <a:r>
              <a:rPr lang="en-US" altLang="zh-CN" sz="2400" kern="100" dirty="0">
                <a:effectLst/>
                <a:latin typeface="Times New Roman" panose="02020603050405020304" pitchFamily="18" charset="0"/>
                <a:ea typeface="宋体" panose="02010600030101010101" pitchFamily="2" charset="-122"/>
              </a:rPr>
              <a:t>a)	</a:t>
            </a:r>
            <a:r>
              <a:rPr lang="zh-CN" altLang="zh-CN" sz="1800" kern="100" dirty="0">
                <a:effectLst/>
                <a:latin typeface="Times New Roman" panose="02020603050405020304" pitchFamily="18" charset="0"/>
                <a:ea typeface="宋体" panose="02010600030101010101" pitchFamily="2" charset="-122"/>
              </a:rPr>
              <a:t>读数区域原图</a:t>
            </a:r>
            <a:r>
              <a:rPr lang="en-US" altLang="zh-CN" sz="2400" kern="100" dirty="0">
                <a:effectLst/>
                <a:latin typeface="Times New Roman" panose="02020603050405020304" pitchFamily="18" charset="0"/>
                <a:ea typeface="宋体" panose="02010600030101010101" pitchFamily="2" charset="-122"/>
              </a:rPr>
              <a:t>                       b) </a:t>
            </a:r>
            <a:r>
              <a:rPr lang="zh-CN" altLang="zh-CN" sz="1800" kern="100" dirty="0">
                <a:effectLst/>
                <a:latin typeface="Times New Roman" panose="02020603050405020304" pitchFamily="18" charset="0"/>
                <a:ea typeface="宋体" panose="02010600030101010101" pitchFamily="2" charset="-122"/>
              </a:rPr>
              <a:t>读数区域</a:t>
            </a:r>
            <a:r>
              <a:rPr lang="zh-CN" altLang="en-US" kern="100" dirty="0">
                <a:latin typeface="Times New Roman" panose="02020603050405020304" pitchFamily="18" charset="0"/>
                <a:ea typeface="宋体" panose="02010600030101010101" pitchFamily="2" charset="-122"/>
              </a:rPr>
              <a:t>处理</a:t>
            </a:r>
            <a:r>
              <a:rPr lang="zh-CN" altLang="zh-CN" sz="1800" kern="100" dirty="0">
                <a:effectLst/>
                <a:latin typeface="Times New Roman" panose="02020603050405020304" pitchFamily="18" charset="0"/>
                <a:ea typeface="宋体" panose="02010600030101010101" pitchFamily="2" charset="-122"/>
              </a:rPr>
              <a:t>结果</a:t>
            </a:r>
            <a:endParaRPr lang="zh-CN" altLang="zh-CN" sz="2400" kern="100" dirty="0">
              <a:effectLst/>
              <a:latin typeface="Times New Roman" panose="02020603050405020304" pitchFamily="18" charset="0"/>
              <a:ea typeface="宋体" panose="02010600030101010101" pitchFamily="2" charset="-122"/>
            </a:endParaRPr>
          </a:p>
          <a:p>
            <a:pPr indent="266700" algn="ctr">
              <a:lnSpc>
                <a:spcPct val="150000"/>
              </a:lnSpc>
            </a:pPr>
            <a:r>
              <a:rPr lang="zh-CN" altLang="zh-CN" sz="1800" kern="100" dirty="0">
                <a:effectLst/>
                <a:latin typeface="Times New Roman" panose="02020603050405020304" pitchFamily="18" charset="0"/>
                <a:ea typeface="宋体" panose="02010600030101010101" pitchFamily="2" charset="-122"/>
              </a:rPr>
              <a:t>锐化与透视矫正后的读数区域示例</a:t>
            </a:r>
            <a:endParaRPr lang="zh-CN" altLang="zh-CN" sz="24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556141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C7F98-51E2-855C-D5E8-097A4B060A1B}"/>
            </a:ext>
          </a:extLst>
        </p:cNvPr>
        <p:cNvGrpSpPr/>
        <p:nvPr/>
      </p:nvGrpSpPr>
      <p:grpSpPr>
        <a:xfrm>
          <a:off x="0" y="0"/>
          <a:ext cx="0" cy="0"/>
          <a:chOff x="0" y="0"/>
          <a:chExt cx="0" cy="0"/>
        </a:xfrm>
      </p:grpSpPr>
      <p:grpSp>
        <p:nvGrpSpPr>
          <p:cNvPr id="25" name="组合 22">
            <a:extLst>
              <a:ext uri="{FF2B5EF4-FFF2-40B4-BE49-F238E27FC236}">
                <a16:creationId xmlns:a16="http://schemas.microsoft.com/office/drawing/2014/main" id="{637E7E8F-C631-EA1F-604E-565FE76D4601}"/>
              </a:ext>
            </a:extLst>
          </p:cNvPr>
          <p:cNvGrpSpPr/>
          <p:nvPr/>
        </p:nvGrpSpPr>
        <p:grpSpPr bwMode="auto">
          <a:xfrm>
            <a:off x="4356906" y="1009970"/>
            <a:ext cx="3570208" cy="580378"/>
            <a:chOff x="4327060" y="1042276"/>
            <a:chExt cx="3568881" cy="580711"/>
          </a:xfrm>
        </p:grpSpPr>
        <p:sp>
          <p:nvSpPr>
            <p:cNvPr id="26" name="矩形 23">
              <a:extLst>
                <a:ext uri="{FF2B5EF4-FFF2-40B4-BE49-F238E27FC236}">
                  <a16:creationId xmlns:a16="http://schemas.microsoft.com/office/drawing/2014/main" id="{820A7FE9-A580-AF74-3D13-FAA4DEF6B73A}"/>
                </a:ext>
              </a:extLst>
            </p:cNvPr>
            <p:cNvSpPr>
              <a:spLocks noChangeArrowheads="1"/>
            </p:cNvSpPr>
            <p:nvPr/>
          </p:nvSpPr>
          <p:spPr bwMode="auto">
            <a:xfrm>
              <a:off x="4327060" y="1124744"/>
              <a:ext cx="3568881" cy="498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Comic Sans MS" panose="030F0702030302020204" pitchFamily="66" charset="0"/>
                  <a:ea typeface="宋体" panose="02010600030101010101" pitchFamily="2" charset="-122"/>
                </a:defRPr>
              </a:lvl1pPr>
              <a:lvl2pPr marL="742950" indent="-285750">
                <a:defRPr b="1">
                  <a:solidFill>
                    <a:schemeClr val="tx1"/>
                  </a:solidFill>
                  <a:latin typeface="Comic Sans MS" panose="030F0702030302020204" pitchFamily="66" charset="0"/>
                  <a:ea typeface="宋体" panose="02010600030101010101" pitchFamily="2" charset="-122"/>
                </a:defRPr>
              </a:lvl2pPr>
              <a:lvl3pPr marL="1143000" indent="-228600">
                <a:defRPr b="1">
                  <a:solidFill>
                    <a:schemeClr val="tx1"/>
                  </a:solidFill>
                  <a:latin typeface="Comic Sans MS" panose="030F0702030302020204" pitchFamily="66" charset="0"/>
                  <a:ea typeface="宋体" panose="02010600030101010101" pitchFamily="2" charset="-122"/>
                </a:defRPr>
              </a:lvl3pPr>
              <a:lvl4pPr marL="1600200" indent="-228600">
                <a:defRPr b="1">
                  <a:solidFill>
                    <a:schemeClr val="tx1"/>
                  </a:solidFill>
                  <a:latin typeface="Comic Sans MS" panose="030F0702030302020204" pitchFamily="66" charset="0"/>
                  <a:ea typeface="宋体" panose="02010600030101010101" pitchFamily="2" charset="-122"/>
                </a:defRPr>
              </a:lvl4pPr>
              <a:lvl5pPr marL="2057400" indent="-22860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algn="ctr">
                <a:lnSpc>
                  <a:spcPct val="120000"/>
                </a:lnSpc>
              </a:pPr>
              <a:r>
                <a:rPr lang="zh-CN" altLang="en-US" sz="2400"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数显式仪表示数识别模型</a:t>
              </a:r>
            </a:p>
          </p:txBody>
        </p:sp>
        <p:cxnSp>
          <p:nvCxnSpPr>
            <p:cNvPr id="27" name="直接连接符 26">
              <a:extLst>
                <a:ext uri="{FF2B5EF4-FFF2-40B4-BE49-F238E27FC236}">
                  <a16:creationId xmlns:a16="http://schemas.microsoft.com/office/drawing/2014/main" id="{2E8B7E37-5986-C18E-47CB-FBEE9F87763C}"/>
                </a:ext>
              </a:extLst>
            </p:cNvPr>
            <p:cNvCxnSpPr/>
            <p:nvPr/>
          </p:nvCxnSpPr>
          <p:spPr bwMode="auto">
            <a:xfrm>
              <a:off x="5843649" y="1042276"/>
              <a:ext cx="504637" cy="0"/>
            </a:xfrm>
            <a:prstGeom prst="line">
              <a:avLst/>
            </a:prstGeom>
            <a:solidFill>
              <a:schemeClr val="accent1"/>
            </a:solidFill>
            <a:ln w="28575" cap="flat" cmpd="sng" algn="ctr">
              <a:solidFill>
                <a:schemeClr val="tx1">
                  <a:lumMod val="75000"/>
                  <a:lumOff val="25000"/>
                </a:schemeClr>
              </a:solidFill>
              <a:prstDash val="solid"/>
              <a:round/>
              <a:headEnd type="none" w="med" len="med"/>
              <a:tailEnd type="none" w="med" len="med"/>
            </a:ln>
            <a:effectLst/>
          </p:spPr>
        </p:cxnSp>
      </p:grpSp>
      <p:grpSp>
        <p:nvGrpSpPr>
          <p:cNvPr id="35" name="组合 34">
            <a:extLst>
              <a:ext uri="{FF2B5EF4-FFF2-40B4-BE49-F238E27FC236}">
                <a16:creationId xmlns:a16="http://schemas.microsoft.com/office/drawing/2014/main" id="{38DD3B82-A909-87DE-6BCF-726839E79EF5}"/>
              </a:ext>
            </a:extLst>
          </p:cNvPr>
          <p:cNvGrpSpPr/>
          <p:nvPr/>
        </p:nvGrpSpPr>
        <p:grpSpPr>
          <a:xfrm>
            <a:off x="10125074" y="4591421"/>
            <a:ext cx="1381559" cy="1388991"/>
            <a:chOff x="10066474" y="4591421"/>
            <a:chExt cx="1440160" cy="1388991"/>
          </a:xfrm>
        </p:grpSpPr>
        <p:sp>
          <p:nvSpPr>
            <p:cNvPr id="33" name="椭圆 32">
              <a:extLst>
                <a:ext uri="{FF2B5EF4-FFF2-40B4-BE49-F238E27FC236}">
                  <a16:creationId xmlns:a16="http://schemas.microsoft.com/office/drawing/2014/main" id="{58EBB3D5-D933-D569-C50F-0935C35AF744}"/>
                </a:ext>
              </a:extLst>
            </p:cNvPr>
            <p:cNvSpPr/>
            <p:nvPr/>
          </p:nvSpPr>
          <p:spPr>
            <a:xfrm>
              <a:off x="10066474" y="4591421"/>
              <a:ext cx="1440160" cy="138899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54">
              <a:extLst>
                <a:ext uri="{FF2B5EF4-FFF2-40B4-BE49-F238E27FC236}">
                  <a16:creationId xmlns:a16="http://schemas.microsoft.com/office/drawing/2014/main" id="{9C97B310-1A45-6DE6-B70E-1F803DB6A4FD}"/>
                </a:ext>
              </a:extLst>
            </p:cNvPr>
            <p:cNvSpPr>
              <a:spLocks noEditPoints="1"/>
            </p:cNvSpPr>
            <p:nvPr/>
          </p:nvSpPr>
          <p:spPr bwMode="auto">
            <a:xfrm>
              <a:off x="10307934" y="4869219"/>
              <a:ext cx="957241" cy="816985"/>
            </a:xfrm>
            <a:custGeom>
              <a:avLst/>
              <a:gdLst>
                <a:gd name="T0" fmla="*/ 154 w 213"/>
                <a:gd name="T1" fmla="*/ 52 h 188"/>
                <a:gd name="T2" fmla="*/ 115 w 213"/>
                <a:gd name="T3" fmla="*/ 91 h 188"/>
                <a:gd name="T4" fmla="*/ 98 w 213"/>
                <a:gd name="T5" fmla="*/ 91 h 188"/>
                <a:gd name="T6" fmla="*/ 59 w 213"/>
                <a:gd name="T7" fmla="*/ 52 h 188"/>
                <a:gd name="T8" fmla="*/ 59 w 213"/>
                <a:gd name="T9" fmla="*/ 11 h 188"/>
                <a:gd name="T10" fmla="*/ 100 w 213"/>
                <a:gd name="T11" fmla="*/ 11 h 188"/>
                <a:gd name="T12" fmla="*/ 106 w 213"/>
                <a:gd name="T13" fmla="*/ 17 h 188"/>
                <a:gd name="T14" fmla="*/ 113 w 213"/>
                <a:gd name="T15" fmla="*/ 11 h 188"/>
                <a:gd name="T16" fmla="*/ 154 w 213"/>
                <a:gd name="T17" fmla="*/ 11 h 188"/>
                <a:gd name="T18" fmla="*/ 154 w 213"/>
                <a:gd name="T19" fmla="*/ 52 h 188"/>
                <a:gd name="T20" fmla="*/ 73 w 213"/>
                <a:gd name="T21" fmla="*/ 101 h 188"/>
                <a:gd name="T22" fmla="*/ 54 w 213"/>
                <a:gd name="T23" fmla="*/ 84 h 188"/>
                <a:gd name="T24" fmla="*/ 37 w 213"/>
                <a:gd name="T25" fmla="*/ 71 h 188"/>
                <a:gd name="T26" fmla="*/ 32 w 213"/>
                <a:gd name="T27" fmla="*/ 90 h 188"/>
                <a:gd name="T28" fmla="*/ 46 w 213"/>
                <a:gd name="T29" fmla="*/ 106 h 188"/>
                <a:gd name="T30" fmla="*/ 50 w 213"/>
                <a:gd name="T31" fmla="*/ 117 h 188"/>
                <a:gd name="T32" fmla="*/ 42 w 213"/>
                <a:gd name="T33" fmla="*/ 108 h 188"/>
                <a:gd name="T34" fmla="*/ 29 w 213"/>
                <a:gd name="T35" fmla="*/ 93 h 188"/>
                <a:gd name="T36" fmla="*/ 27 w 213"/>
                <a:gd name="T37" fmla="*/ 68 h 188"/>
                <a:gd name="T38" fmla="*/ 32 w 213"/>
                <a:gd name="T39" fmla="*/ 37 h 188"/>
                <a:gd name="T40" fmla="*/ 19 w 213"/>
                <a:gd name="T41" fmla="*/ 25 h 188"/>
                <a:gd name="T42" fmla="*/ 5 w 213"/>
                <a:gd name="T43" fmla="*/ 60 h 188"/>
                <a:gd name="T44" fmla="*/ 0 w 213"/>
                <a:gd name="T45" fmla="*/ 101 h 188"/>
                <a:gd name="T46" fmla="*/ 12 w 213"/>
                <a:gd name="T47" fmla="*/ 124 h 188"/>
                <a:gd name="T48" fmla="*/ 38 w 213"/>
                <a:gd name="T49" fmla="*/ 167 h 188"/>
                <a:gd name="T50" fmla="*/ 38 w 213"/>
                <a:gd name="T51" fmla="*/ 188 h 188"/>
                <a:gd name="T52" fmla="*/ 89 w 213"/>
                <a:gd name="T53" fmla="*/ 188 h 188"/>
                <a:gd name="T54" fmla="*/ 89 w 213"/>
                <a:gd name="T55" fmla="*/ 170 h 188"/>
                <a:gd name="T56" fmla="*/ 90 w 213"/>
                <a:gd name="T57" fmla="*/ 157 h 188"/>
                <a:gd name="T58" fmla="*/ 87 w 213"/>
                <a:gd name="T59" fmla="*/ 133 h 188"/>
                <a:gd name="T60" fmla="*/ 73 w 213"/>
                <a:gd name="T61" fmla="*/ 101 h 188"/>
                <a:gd name="T62" fmla="*/ 208 w 213"/>
                <a:gd name="T63" fmla="*/ 60 h 188"/>
                <a:gd name="T64" fmla="*/ 194 w 213"/>
                <a:gd name="T65" fmla="*/ 25 h 188"/>
                <a:gd name="T66" fmla="*/ 181 w 213"/>
                <a:gd name="T67" fmla="*/ 37 h 188"/>
                <a:gd name="T68" fmla="*/ 186 w 213"/>
                <a:gd name="T69" fmla="*/ 68 h 188"/>
                <a:gd name="T70" fmla="*/ 184 w 213"/>
                <a:gd name="T71" fmla="*/ 93 h 188"/>
                <a:gd name="T72" fmla="*/ 171 w 213"/>
                <a:gd name="T73" fmla="*/ 108 h 188"/>
                <a:gd name="T74" fmla="*/ 163 w 213"/>
                <a:gd name="T75" fmla="*/ 117 h 188"/>
                <a:gd name="T76" fmla="*/ 167 w 213"/>
                <a:gd name="T77" fmla="*/ 106 h 188"/>
                <a:gd name="T78" fmla="*/ 181 w 213"/>
                <a:gd name="T79" fmla="*/ 90 h 188"/>
                <a:gd name="T80" fmla="*/ 175 w 213"/>
                <a:gd name="T81" fmla="*/ 71 h 188"/>
                <a:gd name="T82" fmla="*/ 159 w 213"/>
                <a:gd name="T83" fmla="*/ 84 h 188"/>
                <a:gd name="T84" fmla="*/ 140 w 213"/>
                <a:gd name="T85" fmla="*/ 101 h 188"/>
                <a:gd name="T86" fmla="*/ 125 w 213"/>
                <a:gd name="T87" fmla="*/ 133 h 188"/>
                <a:gd name="T88" fmla="*/ 122 w 213"/>
                <a:gd name="T89" fmla="*/ 157 h 188"/>
                <a:gd name="T90" fmla="*/ 124 w 213"/>
                <a:gd name="T91" fmla="*/ 170 h 188"/>
                <a:gd name="T92" fmla="*/ 124 w 213"/>
                <a:gd name="T93" fmla="*/ 188 h 188"/>
                <a:gd name="T94" fmla="*/ 175 w 213"/>
                <a:gd name="T95" fmla="*/ 188 h 188"/>
                <a:gd name="T96" fmla="*/ 175 w 213"/>
                <a:gd name="T97" fmla="*/ 167 h 188"/>
                <a:gd name="T98" fmla="*/ 201 w 213"/>
                <a:gd name="T99" fmla="*/ 124 h 188"/>
                <a:gd name="T100" fmla="*/ 213 w 213"/>
                <a:gd name="T101" fmla="*/ 101 h 188"/>
                <a:gd name="T102" fmla="*/ 208 w 213"/>
                <a:gd name="T103" fmla="*/ 6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88">
                  <a:moveTo>
                    <a:pt x="154" y="52"/>
                  </a:moveTo>
                  <a:cubicBezTo>
                    <a:pt x="115" y="91"/>
                    <a:pt x="115" y="91"/>
                    <a:pt x="115" y="91"/>
                  </a:cubicBezTo>
                  <a:cubicBezTo>
                    <a:pt x="110" y="95"/>
                    <a:pt x="103" y="95"/>
                    <a:pt x="98" y="91"/>
                  </a:cubicBezTo>
                  <a:cubicBezTo>
                    <a:pt x="59" y="52"/>
                    <a:pt x="59" y="52"/>
                    <a:pt x="59" y="52"/>
                  </a:cubicBezTo>
                  <a:cubicBezTo>
                    <a:pt x="48" y="40"/>
                    <a:pt x="48" y="22"/>
                    <a:pt x="59" y="11"/>
                  </a:cubicBezTo>
                  <a:cubicBezTo>
                    <a:pt x="71" y="0"/>
                    <a:pt x="89" y="0"/>
                    <a:pt x="100" y="11"/>
                  </a:cubicBezTo>
                  <a:cubicBezTo>
                    <a:pt x="106" y="17"/>
                    <a:pt x="106" y="17"/>
                    <a:pt x="106" y="17"/>
                  </a:cubicBezTo>
                  <a:cubicBezTo>
                    <a:pt x="113" y="11"/>
                    <a:pt x="113" y="11"/>
                    <a:pt x="113" y="11"/>
                  </a:cubicBezTo>
                  <a:cubicBezTo>
                    <a:pt x="124" y="0"/>
                    <a:pt x="142" y="0"/>
                    <a:pt x="154" y="11"/>
                  </a:cubicBezTo>
                  <a:cubicBezTo>
                    <a:pt x="165" y="22"/>
                    <a:pt x="165" y="40"/>
                    <a:pt x="154" y="52"/>
                  </a:cubicBezTo>
                  <a:moveTo>
                    <a:pt x="73" y="101"/>
                  </a:moveTo>
                  <a:cubicBezTo>
                    <a:pt x="69" y="95"/>
                    <a:pt x="56" y="86"/>
                    <a:pt x="54" y="84"/>
                  </a:cubicBezTo>
                  <a:cubicBezTo>
                    <a:pt x="51" y="82"/>
                    <a:pt x="40" y="70"/>
                    <a:pt x="37" y="71"/>
                  </a:cubicBezTo>
                  <a:cubicBezTo>
                    <a:pt x="35" y="72"/>
                    <a:pt x="29" y="79"/>
                    <a:pt x="32" y="90"/>
                  </a:cubicBezTo>
                  <a:cubicBezTo>
                    <a:pt x="33" y="94"/>
                    <a:pt x="39" y="99"/>
                    <a:pt x="46" y="106"/>
                  </a:cubicBezTo>
                  <a:cubicBezTo>
                    <a:pt x="51" y="111"/>
                    <a:pt x="50" y="117"/>
                    <a:pt x="50" y="117"/>
                  </a:cubicBezTo>
                  <a:cubicBezTo>
                    <a:pt x="50" y="117"/>
                    <a:pt x="47" y="113"/>
                    <a:pt x="42" y="108"/>
                  </a:cubicBezTo>
                  <a:cubicBezTo>
                    <a:pt x="37" y="104"/>
                    <a:pt x="30" y="96"/>
                    <a:pt x="29" y="93"/>
                  </a:cubicBezTo>
                  <a:cubicBezTo>
                    <a:pt x="27" y="88"/>
                    <a:pt x="26" y="80"/>
                    <a:pt x="27" y="68"/>
                  </a:cubicBezTo>
                  <a:cubicBezTo>
                    <a:pt x="29" y="55"/>
                    <a:pt x="33" y="49"/>
                    <a:pt x="32" y="37"/>
                  </a:cubicBezTo>
                  <a:cubicBezTo>
                    <a:pt x="31" y="27"/>
                    <a:pt x="20" y="20"/>
                    <a:pt x="19" y="25"/>
                  </a:cubicBezTo>
                  <a:cubicBezTo>
                    <a:pt x="17" y="29"/>
                    <a:pt x="6" y="54"/>
                    <a:pt x="5" y="60"/>
                  </a:cubicBezTo>
                  <a:cubicBezTo>
                    <a:pt x="3" y="65"/>
                    <a:pt x="1" y="94"/>
                    <a:pt x="0" y="101"/>
                  </a:cubicBezTo>
                  <a:cubicBezTo>
                    <a:pt x="0" y="107"/>
                    <a:pt x="5" y="115"/>
                    <a:pt x="12" y="124"/>
                  </a:cubicBezTo>
                  <a:cubicBezTo>
                    <a:pt x="19" y="134"/>
                    <a:pt x="37" y="159"/>
                    <a:pt x="38" y="167"/>
                  </a:cubicBezTo>
                  <a:cubicBezTo>
                    <a:pt x="38" y="188"/>
                    <a:pt x="38" y="188"/>
                    <a:pt x="38" y="188"/>
                  </a:cubicBezTo>
                  <a:cubicBezTo>
                    <a:pt x="89" y="188"/>
                    <a:pt x="89" y="188"/>
                    <a:pt x="89" y="188"/>
                  </a:cubicBezTo>
                  <a:cubicBezTo>
                    <a:pt x="89" y="170"/>
                    <a:pt x="89" y="170"/>
                    <a:pt x="89" y="170"/>
                  </a:cubicBezTo>
                  <a:cubicBezTo>
                    <a:pt x="89" y="165"/>
                    <a:pt x="90" y="162"/>
                    <a:pt x="90" y="157"/>
                  </a:cubicBezTo>
                  <a:cubicBezTo>
                    <a:pt x="90" y="151"/>
                    <a:pt x="87" y="151"/>
                    <a:pt x="87" y="133"/>
                  </a:cubicBezTo>
                  <a:cubicBezTo>
                    <a:pt x="87" y="123"/>
                    <a:pt x="78" y="108"/>
                    <a:pt x="73" y="101"/>
                  </a:cubicBezTo>
                  <a:moveTo>
                    <a:pt x="208" y="60"/>
                  </a:moveTo>
                  <a:cubicBezTo>
                    <a:pt x="207" y="54"/>
                    <a:pt x="196" y="29"/>
                    <a:pt x="194" y="25"/>
                  </a:cubicBezTo>
                  <a:cubicBezTo>
                    <a:pt x="193" y="20"/>
                    <a:pt x="182" y="27"/>
                    <a:pt x="181" y="37"/>
                  </a:cubicBezTo>
                  <a:cubicBezTo>
                    <a:pt x="180" y="49"/>
                    <a:pt x="184" y="55"/>
                    <a:pt x="186" y="68"/>
                  </a:cubicBezTo>
                  <a:cubicBezTo>
                    <a:pt x="187" y="80"/>
                    <a:pt x="186" y="88"/>
                    <a:pt x="184" y="93"/>
                  </a:cubicBezTo>
                  <a:cubicBezTo>
                    <a:pt x="183" y="96"/>
                    <a:pt x="176" y="104"/>
                    <a:pt x="171" y="108"/>
                  </a:cubicBezTo>
                  <a:cubicBezTo>
                    <a:pt x="166" y="113"/>
                    <a:pt x="163" y="117"/>
                    <a:pt x="163" y="117"/>
                  </a:cubicBezTo>
                  <a:cubicBezTo>
                    <a:pt x="163" y="117"/>
                    <a:pt x="162" y="111"/>
                    <a:pt x="167" y="106"/>
                  </a:cubicBezTo>
                  <a:cubicBezTo>
                    <a:pt x="174" y="99"/>
                    <a:pt x="179" y="94"/>
                    <a:pt x="181" y="90"/>
                  </a:cubicBezTo>
                  <a:cubicBezTo>
                    <a:pt x="183" y="79"/>
                    <a:pt x="178" y="72"/>
                    <a:pt x="175" y="71"/>
                  </a:cubicBezTo>
                  <a:cubicBezTo>
                    <a:pt x="173" y="70"/>
                    <a:pt x="162" y="82"/>
                    <a:pt x="159" y="84"/>
                  </a:cubicBezTo>
                  <a:cubicBezTo>
                    <a:pt x="156" y="86"/>
                    <a:pt x="144" y="95"/>
                    <a:pt x="140" y="101"/>
                  </a:cubicBezTo>
                  <a:cubicBezTo>
                    <a:pt x="135" y="108"/>
                    <a:pt x="125" y="123"/>
                    <a:pt x="125" y="133"/>
                  </a:cubicBezTo>
                  <a:cubicBezTo>
                    <a:pt x="125" y="151"/>
                    <a:pt x="122" y="151"/>
                    <a:pt x="122" y="157"/>
                  </a:cubicBezTo>
                  <a:cubicBezTo>
                    <a:pt x="122" y="162"/>
                    <a:pt x="124" y="165"/>
                    <a:pt x="124" y="170"/>
                  </a:cubicBezTo>
                  <a:cubicBezTo>
                    <a:pt x="124" y="188"/>
                    <a:pt x="124" y="188"/>
                    <a:pt x="124" y="188"/>
                  </a:cubicBezTo>
                  <a:cubicBezTo>
                    <a:pt x="175" y="188"/>
                    <a:pt x="175" y="188"/>
                    <a:pt x="175" y="188"/>
                  </a:cubicBezTo>
                  <a:cubicBezTo>
                    <a:pt x="175" y="167"/>
                    <a:pt x="175" y="167"/>
                    <a:pt x="175" y="167"/>
                  </a:cubicBezTo>
                  <a:cubicBezTo>
                    <a:pt x="176" y="159"/>
                    <a:pt x="193" y="134"/>
                    <a:pt x="201" y="124"/>
                  </a:cubicBezTo>
                  <a:cubicBezTo>
                    <a:pt x="208" y="115"/>
                    <a:pt x="213" y="107"/>
                    <a:pt x="213" y="101"/>
                  </a:cubicBezTo>
                  <a:cubicBezTo>
                    <a:pt x="212" y="94"/>
                    <a:pt x="210" y="65"/>
                    <a:pt x="208" y="60"/>
                  </a:cubicBezTo>
                </a:path>
              </a:pathLst>
            </a:custGeom>
            <a:solidFill>
              <a:schemeClr val="bg1"/>
            </a:solidFill>
            <a:ln>
              <a:noFill/>
            </a:ln>
          </p:spPr>
          <p:txBody>
            <a:bodyPr vert="horz" wrap="square" lIns="91440" tIns="45720" rIns="91440" bIns="45720" numCol="1" anchor="t" anchorCtr="0" compatLnSpc="1"/>
            <a:lstStyle/>
            <a:p>
              <a:endParaRPr lang="en-US"/>
            </a:p>
          </p:txBody>
        </p:sp>
      </p:grpSp>
      <p:pic>
        <p:nvPicPr>
          <p:cNvPr id="143" name="picture 143">
            <a:extLst>
              <a:ext uri="{FF2B5EF4-FFF2-40B4-BE49-F238E27FC236}">
                <a16:creationId xmlns:a16="http://schemas.microsoft.com/office/drawing/2014/main" id="{4776F842-83DC-DF0C-AB36-9D4DF2AD6AD5}"/>
              </a:ext>
            </a:extLst>
          </p:cNvPr>
          <p:cNvPicPr>
            <a:picLocks noChangeAspect="1"/>
          </p:cNvPicPr>
          <p:nvPr/>
        </p:nvPicPr>
        <p:blipFill>
          <a:blip r:embed="rId3"/>
          <a:stretch>
            <a:fillRect/>
          </a:stretch>
        </p:blipFill>
        <p:spPr>
          <a:xfrm rot="21600000">
            <a:off x="10701527" y="150876"/>
            <a:ext cx="1359407" cy="518160"/>
          </a:xfrm>
          <a:prstGeom prst="rect">
            <a:avLst/>
          </a:prstGeom>
        </p:spPr>
      </p:pic>
      <p:pic>
        <p:nvPicPr>
          <p:cNvPr id="1317" name="picture 1317">
            <a:extLst>
              <a:ext uri="{FF2B5EF4-FFF2-40B4-BE49-F238E27FC236}">
                <a16:creationId xmlns:a16="http://schemas.microsoft.com/office/drawing/2014/main" id="{D16E38D8-1D5F-53C2-3E09-830B5616D37B}"/>
              </a:ext>
            </a:extLst>
          </p:cNvPr>
          <p:cNvPicPr>
            <a:picLocks noChangeAspect="1"/>
          </p:cNvPicPr>
          <p:nvPr/>
        </p:nvPicPr>
        <p:blipFill>
          <a:blip r:embed="rId4"/>
          <a:stretch>
            <a:fillRect/>
          </a:stretch>
        </p:blipFill>
        <p:spPr>
          <a:xfrm rot="21600000">
            <a:off x="182879" y="79248"/>
            <a:ext cx="3276600" cy="589787"/>
          </a:xfrm>
          <a:prstGeom prst="rect">
            <a:avLst/>
          </a:prstGeom>
        </p:spPr>
      </p:pic>
      <p:pic>
        <p:nvPicPr>
          <p:cNvPr id="3" name="图片 2">
            <a:extLst>
              <a:ext uri="{FF2B5EF4-FFF2-40B4-BE49-F238E27FC236}">
                <a16:creationId xmlns:a16="http://schemas.microsoft.com/office/drawing/2014/main" id="{A773B6FB-8738-05FC-04EC-8C35D941DA70}"/>
              </a:ext>
            </a:extLst>
          </p:cNvPr>
          <p:cNvPicPr>
            <a:picLocks noChangeAspect="1"/>
          </p:cNvPicPr>
          <p:nvPr/>
        </p:nvPicPr>
        <p:blipFill>
          <a:blip r:embed="rId5"/>
          <a:stretch>
            <a:fillRect/>
          </a:stretch>
        </p:blipFill>
        <p:spPr>
          <a:xfrm>
            <a:off x="834279" y="1767331"/>
            <a:ext cx="3676516" cy="3676516"/>
          </a:xfrm>
          <a:prstGeom prst="rect">
            <a:avLst/>
          </a:prstGeom>
        </p:spPr>
      </p:pic>
      <p:pic>
        <p:nvPicPr>
          <p:cNvPr id="4" name="图片 3">
            <a:extLst>
              <a:ext uri="{FF2B5EF4-FFF2-40B4-BE49-F238E27FC236}">
                <a16:creationId xmlns:a16="http://schemas.microsoft.com/office/drawing/2014/main" id="{12240403-429C-94F9-9679-B966E94D154C}"/>
              </a:ext>
            </a:extLst>
          </p:cNvPr>
          <p:cNvPicPr>
            <a:picLocks noChangeAspect="1"/>
          </p:cNvPicPr>
          <p:nvPr/>
        </p:nvPicPr>
        <p:blipFill>
          <a:blip r:embed="rId6"/>
          <a:stretch>
            <a:fillRect/>
          </a:stretch>
        </p:blipFill>
        <p:spPr>
          <a:xfrm>
            <a:off x="6582217" y="2257571"/>
            <a:ext cx="3542857" cy="1171429"/>
          </a:xfrm>
          <a:prstGeom prst="rect">
            <a:avLst/>
          </a:prstGeom>
        </p:spPr>
      </p:pic>
      <p:pic>
        <p:nvPicPr>
          <p:cNvPr id="5" name="图片 4">
            <a:extLst>
              <a:ext uri="{FF2B5EF4-FFF2-40B4-BE49-F238E27FC236}">
                <a16:creationId xmlns:a16="http://schemas.microsoft.com/office/drawing/2014/main" id="{A426A1F5-5F8D-3FB7-5869-F66ADDD34C62}"/>
              </a:ext>
            </a:extLst>
          </p:cNvPr>
          <p:cNvPicPr>
            <a:picLocks noChangeAspect="1"/>
          </p:cNvPicPr>
          <p:nvPr/>
        </p:nvPicPr>
        <p:blipFill>
          <a:blip r:embed="rId7"/>
          <a:stretch>
            <a:fillRect/>
          </a:stretch>
        </p:blipFill>
        <p:spPr>
          <a:xfrm>
            <a:off x="6806026" y="4072373"/>
            <a:ext cx="3095238" cy="1038095"/>
          </a:xfrm>
          <a:prstGeom prst="rect">
            <a:avLst/>
          </a:prstGeom>
        </p:spPr>
      </p:pic>
      <p:sp>
        <p:nvSpPr>
          <p:cNvPr id="7" name="文本框 6">
            <a:extLst>
              <a:ext uri="{FF2B5EF4-FFF2-40B4-BE49-F238E27FC236}">
                <a16:creationId xmlns:a16="http://schemas.microsoft.com/office/drawing/2014/main" id="{5477F7C6-10EB-7009-A35B-4F1C4C734DE5}"/>
              </a:ext>
            </a:extLst>
          </p:cNvPr>
          <p:cNvSpPr txBox="1"/>
          <p:nvPr/>
        </p:nvSpPr>
        <p:spPr>
          <a:xfrm>
            <a:off x="410490" y="5765609"/>
            <a:ext cx="6097978" cy="338554"/>
          </a:xfrm>
          <a:prstGeom prst="rect">
            <a:avLst/>
          </a:prstGeom>
          <a:noFill/>
        </p:spPr>
        <p:txBody>
          <a:bodyPr wrap="square">
            <a:spAutoFit/>
          </a:bodyPr>
          <a:lstStyle/>
          <a:p>
            <a:r>
              <a:rPr lang="zh-CN" altLang="zh-CN" sz="1600" kern="100">
                <a:effectLst/>
                <a:latin typeface="Times New Roman" panose="02020603050405020304" pitchFamily="18" charset="0"/>
                <a:ea typeface="宋体" panose="02010600030101010101" pitchFamily="2" charset="-122"/>
                <a:cs typeface="Times New Roman" panose="02020603050405020304" pitchFamily="18" charset="0"/>
              </a:rPr>
              <a:t>数显式仪表示数识别训练数据集标签统计与可视化</a:t>
            </a:r>
            <a:endParaRPr lang="zh-CN" altLang="en-US" sz="1600" dirty="0"/>
          </a:p>
        </p:txBody>
      </p:sp>
      <p:sp>
        <p:nvSpPr>
          <p:cNvPr id="9" name="文本框 8">
            <a:extLst>
              <a:ext uri="{FF2B5EF4-FFF2-40B4-BE49-F238E27FC236}">
                <a16:creationId xmlns:a16="http://schemas.microsoft.com/office/drawing/2014/main" id="{491780E3-1CD5-E8F7-AE0B-5212042CAB76}"/>
              </a:ext>
            </a:extLst>
          </p:cNvPr>
          <p:cNvSpPr txBox="1"/>
          <p:nvPr/>
        </p:nvSpPr>
        <p:spPr>
          <a:xfrm>
            <a:off x="5408655" y="3496570"/>
            <a:ext cx="6097978" cy="414922"/>
          </a:xfrm>
          <a:prstGeom prst="rect">
            <a:avLst/>
          </a:prstGeom>
          <a:noFill/>
        </p:spPr>
        <p:txBody>
          <a:bodyPr wrap="square">
            <a:spAutoFit/>
          </a:bodyPr>
          <a:lstStyle/>
          <a:p>
            <a:pPr algn="ctr">
              <a:lnSpc>
                <a:spcPct val="150000"/>
              </a:lnSpc>
            </a:pPr>
            <a:r>
              <a:rPr lang="zh-CN" altLang="zh-CN" sz="1600" kern="100" dirty="0">
                <a:effectLst/>
                <a:latin typeface="Times New Roman" panose="02020603050405020304" pitchFamily="18" charset="0"/>
                <a:ea typeface="宋体" panose="02010600030101010101" pitchFamily="2" charset="-122"/>
              </a:rPr>
              <a:t>数显式仪表示数识别训练数据集图像</a:t>
            </a:r>
          </a:p>
        </p:txBody>
      </p:sp>
      <p:sp>
        <p:nvSpPr>
          <p:cNvPr id="11" name="文本框 10">
            <a:extLst>
              <a:ext uri="{FF2B5EF4-FFF2-40B4-BE49-F238E27FC236}">
                <a16:creationId xmlns:a16="http://schemas.microsoft.com/office/drawing/2014/main" id="{C1273A1A-8E1D-B118-C11C-C3E29A1BEC40}"/>
              </a:ext>
            </a:extLst>
          </p:cNvPr>
          <p:cNvSpPr txBox="1"/>
          <p:nvPr/>
        </p:nvSpPr>
        <p:spPr>
          <a:xfrm>
            <a:off x="5408655" y="5129934"/>
            <a:ext cx="6097978" cy="414922"/>
          </a:xfrm>
          <a:prstGeom prst="rect">
            <a:avLst/>
          </a:prstGeom>
          <a:noFill/>
        </p:spPr>
        <p:txBody>
          <a:bodyPr wrap="square">
            <a:spAutoFit/>
          </a:bodyPr>
          <a:lstStyle/>
          <a:p>
            <a:pPr algn="ctr">
              <a:lnSpc>
                <a:spcPct val="150000"/>
              </a:lnSpc>
            </a:pPr>
            <a:r>
              <a:rPr lang="zh-CN" altLang="zh-CN" sz="1600" kern="100" dirty="0">
                <a:effectLst/>
                <a:latin typeface="Times New Roman" panose="02020603050405020304" pitchFamily="18" charset="0"/>
                <a:ea typeface="宋体" panose="02010600030101010101" pitchFamily="2" charset="-122"/>
              </a:rPr>
              <a:t>数显式仪表示数识别训练数据集图像对应标注信息</a:t>
            </a:r>
          </a:p>
        </p:txBody>
      </p:sp>
    </p:spTree>
    <p:extLst>
      <p:ext uri="{BB962C8B-B14F-4D97-AF65-F5344CB8AC3E}">
        <p14:creationId xmlns:p14="http://schemas.microsoft.com/office/powerpoint/2010/main" val="3108073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BFC21-5988-680A-6F59-88FCF45FE8CC}"/>
            </a:ext>
          </a:extLst>
        </p:cNvPr>
        <p:cNvGrpSpPr/>
        <p:nvPr/>
      </p:nvGrpSpPr>
      <p:grpSpPr>
        <a:xfrm>
          <a:off x="0" y="0"/>
          <a:ext cx="0" cy="0"/>
          <a:chOff x="0" y="0"/>
          <a:chExt cx="0" cy="0"/>
        </a:xfrm>
      </p:grpSpPr>
      <p:grpSp>
        <p:nvGrpSpPr>
          <p:cNvPr id="25" name="组合 22">
            <a:extLst>
              <a:ext uri="{FF2B5EF4-FFF2-40B4-BE49-F238E27FC236}">
                <a16:creationId xmlns:a16="http://schemas.microsoft.com/office/drawing/2014/main" id="{E3E6DB46-F500-EF1F-5B91-F4895D2FBA3E}"/>
              </a:ext>
            </a:extLst>
          </p:cNvPr>
          <p:cNvGrpSpPr/>
          <p:nvPr/>
        </p:nvGrpSpPr>
        <p:grpSpPr bwMode="auto">
          <a:xfrm>
            <a:off x="4356906" y="1009970"/>
            <a:ext cx="3570208" cy="580378"/>
            <a:chOff x="4327060" y="1042276"/>
            <a:chExt cx="3568881" cy="580711"/>
          </a:xfrm>
        </p:grpSpPr>
        <p:sp>
          <p:nvSpPr>
            <p:cNvPr id="26" name="矩形 23">
              <a:extLst>
                <a:ext uri="{FF2B5EF4-FFF2-40B4-BE49-F238E27FC236}">
                  <a16:creationId xmlns:a16="http://schemas.microsoft.com/office/drawing/2014/main" id="{644BEE68-3F24-84C6-E929-EEB42DEEFC2A}"/>
                </a:ext>
              </a:extLst>
            </p:cNvPr>
            <p:cNvSpPr>
              <a:spLocks noChangeArrowheads="1"/>
            </p:cNvSpPr>
            <p:nvPr/>
          </p:nvSpPr>
          <p:spPr bwMode="auto">
            <a:xfrm>
              <a:off x="4327060" y="1124744"/>
              <a:ext cx="3568881" cy="498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Comic Sans MS" panose="030F0702030302020204" pitchFamily="66" charset="0"/>
                  <a:ea typeface="宋体" panose="02010600030101010101" pitchFamily="2" charset="-122"/>
                </a:defRPr>
              </a:lvl1pPr>
              <a:lvl2pPr marL="742950" indent="-285750">
                <a:defRPr b="1">
                  <a:solidFill>
                    <a:schemeClr val="tx1"/>
                  </a:solidFill>
                  <a:latin typeface="Comic Sans MS" panose="030F0702030302020204" pitchFamily="66" charset="0"/>
                  <a:ea typeface="宋体" panose="02010600030101010101" pitchFamily="2" charset="-122"/>
                </a:defRPr>
              </a:lvl2pPr>
              <a:lvl3pPr marL="1143000" indent="-228600">
                <a:defRPr b="1">
                  <a:solidFill>
                    <a:schemeClr val="tx1"/>
                  </a:solidFill>
                  <a:latin typeface="Comic Sans MS" panose="030F0702030302020204" pitchFamily="66" charset="0"/>
                  <a:ea typeface="宋体" panose="02010600030101010101" pitchFamily="2" charset="-122"/>
                </a:defRPr>
              </a:lvl3pPr>
              <a:lvl4pPr marL="1600200" indent="-228600">
                <a:defRPr b="1">
                  <a:solidFill>
                    <a:schemeClr val="tx1"/>
                  </a:solidFill>
                  <a:latin typeface="Comic Sans MS" panose="030F0702030302020204" pitchFamily="66" charset="0"/>
                  <a:ea typeface="宋体" panose="02010600030101010101" pitchFamily="2" charset="-122"/>
                </a:defRPr>
              </a:lvl4pPr>
              <a:lvl5pPr marL="2057400" indent="-22860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algn="ctr">
                <a:lnSpc>
                  <a:spcPct val="120000"/>
                </a:lnSpc>
              </a:pPr>
              <a:r>
                <a:rPr lang="zh-CN" altLang="en-US" sz="2400"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数显式仪表示数识别模型</a:t>
              </a:r>
            </a:p>
          </p:txBody>
        </p:sp>
        <p:cxnSp>
          <p:nvCxnSpPr>
            <p:cNvPr id="27" name="直接连接符 26">
              <a:extLst>
                <a:ext uri="{FF2B5EF4-FFF2-40B4-BE49-F238E27FC236}">
                  <a16:creationId xmlns:a16="http://schemas.microsoft.com/office/drawing/2014/main" id="{70AC336C-34D8-9166-A9B4-18313171A647}"/>
                </a:ext>
              </a:extLst>
            </p:cNvPr>
            <p:cNvCxnSpPr/>
            <p:nvPr/>
          </p:nvCxnSpPr>
          <p:spPr bwMode="auto">
            <a:xfrm>
              <a:off x="5843649" y="1042276"/>
              <a:ext cx="504637" cy="0"/>
            </a:xfrm>
            <a:prstGeom prst="line">
              <a:avLst/>
            </a:prstGeom>
            <a:solidFill>
              <a:schemeClr val="accent1"/>
            </a:solidFill>
            <a:ln w="28575" cap="flat" cmpd="sng" algn="ctr">
              <a:solidFill>
                <a:schemeClr val="tx1">
                  <a:lumMod val="75000"/>
                  <a:lumOff val="25000"/>
                </a:schemeClr>
              </a:solidFill>
              <a:prstDash val="solid"/>
              <a:round/>
              <a:headEnd type="none" w="med" len="med"/>
              <a:tailEnd type="none" w="med" len="med"/>
            </a:ln>
            <a:effectLst/>
          </p:spPr>
        </p:cxnSp>
      </p:grpSp>
      <p:grpSp>
        <p:nvGrpSpPr>
          <p:cNvPr id="35" name="组合 34">
            <a:extLst>
              <a:ext uri="{FF2B5EF4-FFF2-40B4-BE49-F238E27FC236}">
                <a16:creationId xmlns:a16="http://schemas.microsoft.com/office/drawing/2014/main" id="{DD85720B-63FA-5608-40EC-32E0E2223198}"/>
              </a:ext>
            </a:extLst>
          </p:cNvPr>
          <p:cNvGrpSpPr/>
          <p:nvPr/>
        </p:nvGrpSpPr>
        <p:grpSpPr>
          <a:xfrm>
            <a:off x="10125074" y="4591421"/>
            <a:ext cx="1381559" cy="1388991"/>
            <a:chOff x="10066474" y="4591421"/>
            <a:chExt cx="1440160" cy="1388991"/>
          </a:xfrm>
        </p:grpSpPr>
        <p:sp>
          <p:nvSpPr>
            <p:cNvPr id="33" name="椭圆 32">
              <a:extLst>
                <a:ext uri="{FF2B5EF4-FFF2-40B4-BE49-F238E27FC236}">
                  <a16:creationId xmlns:a16="http://schemas.microsoft.com/office/drawing/2014/main" id="{4722B371-D60F-404A-C32E-8E924EEEF7A1}"/>
                </a:ext>
              </a:extLst>
            </p:cNvPr>
            <p:cNvSpPr/>
            <p:nvPr/>
          </p:nvSpPr>
          <p:spPr>
            <a:xfrm>
              <a:off x="10066474" y="4591421"/>
              <a:ext cx="1440160" cy="138899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54">
              <a:extLst>
                <a:ext uri="{FF2B5EF4-FFF2-40B4-BE49-F238E27FC236}">
                  <a16:creationId xmlns:a16="http://schemas.microsoft.com/office/drawing/2014/main" id="{11DC93EB-3555-CD9F-AA06-120BFFE8E698}"/>
                </a:ext>
              </a:extLst>
            </p:cNvPr>
            <p:cNvSpPr>
              <a:spLocks noEditPoints="1"/>
            </p:cNvSpPr>
            <p:nvPr/>
          </p:nvSpPr>
          <p:spPr bwMode="auto">
            <a:xfrm>
              <a:off x="10307934" y="4869219"/>
              <a:ext cx="957241" cy="816985"/>
            </a:xfrm>
            <a:custGeom>
              <a:avLst/>
              <a:gdLst>
                <a:gd name="T0" fmla="*/ 154 w 213"/>
                <a:gd name="T1" fmla="*/ 52 h 188"/>
                <a:gd name="T2" fmla="*/ 115 w 213"/>
                <a:gd name="T3" fmla="*/ 91 h 188"/>
                <a:gd name="T4" fmla="*/ 98 w 213"/>
                <a:gd name="T5" fmla="*/ 91 h 188"/>
                <a:gd name="T6" fmla="*/ 59 w 213"/>
                <a:gd name="T7" fmla="*/ 52 h 188"/>
                <a:gd name="T8" fmla="*/ 59 w 213"/>
                <a:gd name="T9" fmla="*/ 11 h 188"/>
                <a:gd name="T10" fmla="*/ 100 w 213"/>
                <a:gd name="T11" fmla="*/ 11 h 188"/>
                <a:gd name="T12" fmla="*/ 106 w 213"/>
                <a:gd name="T13" fmla="*/ 17 h 188"/>
                <a:gd name="T14" fmla="*/ 113 w 213"/>
                <a:gd name="T15" fmla="*/ 11 h 188"/>
                <a:gd name="T16" fmla="*/ 154 w 213"/>
                <a:gd name="T17" fmla="*/ 11 h 188"/>
                <a:gd name="T18" fmla="*/ 154 w 213"/>
                <a:gd name="T19" fmla="*/ 52 h 188"/>
                <a:gd name="T20" fmla="*/ 73 w 213"/>
                <a:gd name="T21" fmla="*/ 101 h 188"/>
                <a:gd name="T22" fmla="*/ 54 w 213"/>
                <a:gd name="T23" fmla="*/ 84 h 188"/>
                <a:gd name="T24" fmla="*/ 37 w 213"/>
                <a:gd name="T25" fmla="*/ 71 h 188"/>
                <a:gd name="T26" fmla="*/ 32 w 213"/>
                <a:gd name="T27" fmla="*/ 90 h 188"/>
                <a:gd name="T28" fmla="*/ 46 w 213"/>
                <a:gd name="T29" fmla="*/ 106 h 188"/>
                <a:gd name="T30" fmla="*/ 50 w 213"/>
                <a:gd name="T31" fmla="*/ 117 h 188"/>
                <a:gd name="T32" fmla="*/ 42 w 213"/>
                <a:gd name="T33" fmla="*/ 108 h 188"/>
                <a:gd name="T34" fmla="*/ 29 w 213"/>
                <a:gd name="T35" fmla="*/ 93 h 188"/>
                <a:gd name="T36" fmla="*/ 27 w 213"/>
                <a:gd name="T37" fmla="*/ 68 h 188"/>
                <a:gd name="T38" fmla="*/ 32 w 213"/>
                <a:gd name="T39" fmla="*/ 37 h 188"/>
                <a:gd name="T40" fmla="*/ 19 w 213"/>
                <a:gd name="T41" fmla="*/ 25 h 188"/>
                <a:gd name="T42" fmla="*/ 5 w 213"/>
                <a:gd name="T43" fmla="*/ 60 h 188"/>
                <a:gd name="T44" fmla="*/ 0 w 213"/>
                <a:gd name="T45" fmla="*/ 101 h 188"/>
                <a:gd name="T46" fmla="*/ 12 w 213"/>
                <a:gd name="T47" fmla="*/ 124 h 188"/>
                <a:gd name="T48" fmla="*/ 38 w 213"/>
                <a:gd name="T49" fmla="*/ 167 h 188"/>
                <a:gd name="T50" fmla="*/ 38 w 213"/>
                <a:gd name="T51" fmla="*/ 188 h 188"/>
                <a:gd name="T52" fmla="*/ 89 w 213"/>
                <a:gd name="T53" fmla="*/ 188 h 188"/>
                <a:gd name="T54" fmla="*/ 89 w 213"/>
                <a:gd name="T55" fmla="*/ 170 h 188"/>
                <a:gd name="T56" fmla="*/ 90 w 213"/>
                <a:gd name="T57" fmla="*/ 157 h 188"/>
                <a:gd name="T58" fmla="*/ 87 w 213"/>
                <a:gd name="T59" fmla="*/ 133 h 188"/>
                <a:gd name="T60" fmla="*/ 73 w 213"/>
                <a:gd name="T61" fmla="*/ 101 h 188"/>
                <a:gd name="T62" fmla="*/ 208 w 213"/>
                <a:gd name="T63" fmla="*/ 60 h 188"/>
                <a:gd name="T64" fmla="*/ 194 w 213"/>
                <a:gd name="T65" fmla="*/ 25 h 188"/>
                <a:gd name="T66" fmla="*/ 181 w 213"/>
                <a:gd name="T67" fmla="*/ 37 h 188"/>
                <a:gd name="T68" fmla="*/ 186 w 213"/>
                <a:gd name="T69" fmla="*/ 68 h 188"/>
                <a:gd name="T70" fmla="*/ 184 w 213"/>
                <a:gd name="T71" fmla="*/ 93 h 188"/>
                <a:gd name="T72" fmla="*/ 171 w 213"/>
                <a:gd name="T73" fmla="*/ 108 h 188"/>
                <a:gd name="T74" fmla="*/ 163 w 213"/>
                <a:gd name="T75" fmla="*/ 117 h 188"/>
                <a:gd name="T76" fmla="*/ 167 w 213"/>
                <a:gd name="T77" fmla="*/ 106 h 188"/>
                <a:gd name="T78" fmla="*/ 181 w 213"/>
                <a:gd name="T79" fmla="*/ 90 h 188"/>
                <a:gd name="T80" fmla="*/ 175 w 213"/>
                <a:gd name="T81" fmla="*/ 71 h 188"/>
                <a:gd name="T82" fmla="*/ 159 w 213"/>
                <a:gd name="T83" fmla="*/ 84 h 188"/>
                <a:gd name="T84" fmla="*/ 140 w 213"/>
                <a:gd name="T85" fmla="*/ 101 h 188"/>
                <a:gd name="T86" fmla="*/ 125 w 213"/>
                <a:gd name="T87" fmla="*/ 133 h 188"/>
                <a:gd name="T88" fmla="*/ 122 w 213"/>
                <a:gd name="T89" fmla="*/ 157 h 188"/>
                <a:gd name="T90" fmla="*/ 124 w 213"/>
                <a:gd name="T91" fmla="*/ 170 h 188"/>
                <a:gd name="T92" fmla="*/ 124 w 213"/>
                <a:gd name="T93" fmla="*/ 188 h 188"/>
                <a:gd name="T94" fmla="*/ 175 w 213"/>
                <a:gd name="T95" fmla="*/ 188 h 188"/>
                <a:gd name="T96" fmla="*/ 175 w 213"/>
                <a:gd name="T97" fmla="*/ 167 h 188"/>
                <a:gd name="T98" fmla="*/ 201 w 213"/>
                <a:gd name="T99" fmla="*/ 124 h 188"/>
                <a:gd name="T100" fmla="*/ 213 w 213"/>
                <a:gd name="T101" fmla="*/ 101 h 188"/>
                <a:gd name="T102" fmla="*/ 208 w 213"/>
                <a:gd name="T103" fmla="*/ 6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88">
                  <a:moveTo>
                    <a:pt x="154" y="52"/>
                  </a:moveTo>
                  <a:cubicBezTo>
                    <a:pt x="115" y="91"/>
                    <a:pt x="115" y="91"/>
                    <a:pt x="115" y="91"/>
                  </a:cubicBezTo>
                  <a:cubicBezTo>
                    <a:pt x="110" y="95"/>
                    <a:pt x="103" y="95"/>
                    <a:pt x="98" y="91"/>
                  </a:cubicBezTo>
                  <a:cubicBezTo>
                    <a:pt x="59" y="52"/>
                    <a:pt x="59" y="52"/>
                    <a:pt x="59" y="52"/>
                  </a:cubicBezTo>
                  <a:cubicBezTo>
                    <a:pt x="48" y="40"/>
                    <a:pt x="48" y="22"/>
                    <a:pt x="59" y="11"/>
                  </a:cubicBezTo>
                  <a:cubicBezTo>
                    <a:pt x="71" y="0"/>
                    <a:pt x="89" y="0"/>
                    <a:pt x="100" y="11"/>
                  </a:cubicBezTo>
                  <a:cubicBezTo>
                    <a:pt x="106" y="17"/>
                    <a:pt x="106" y="17"/>
                    <a:pt x="106" y="17"/>
                  </a:cubicBezTo>
                  <a:cubicBezTo>
                    <a:pt x="113" y="11"/>
                    <a:pt x="113" y="11"/>
                    <a:pt x="113" y="11"/>
                  </a:cubicBezTo>
                  <a:cubicBezTo>
                    <a:pt x="124" y="0"/>
                    <a:pt x="142" y="0"/>
                    <a:pt x="154" y="11"/>
                  </a:cubicBezTo>
                  <a:cubicBezTo>
                    <a:pt x="165" y="22"/>
                    <a:pt x="165" y="40"/>
                    <a:pt x="154" y="52"/>
                  </a:cubicBezTo>
                  <a:moveTo>
                    <a:pt x="73" y="101"/>
                  </a:moveTo>
                  <a:cubicBezTo>
                    <a:pt x="69" y="95"/>
                    <a:pt x="56" y="86"/>
                    <a:pt x="54" y="84"/>
                  </a:cubicBezTo>
                  <a:cubicBezTo>
                    <a:pt x="51" y="82"/>
                    <a:pt x="40" y="70"/>
                    <a:pt x="37" y="71"/>
                  </a:cubicBezTo>
                  <a:cubicBezTo>
                    <a:pt x="35" y="72"/>
                    <a:pt x="29" y="79"/>
                    <a:pt x="32" y="90"/>
                  </a:cubicBezTo>
                  <a:cubicBezTo>
                    <a:pt x="33" y="94"/>
                    <a:pt x="39" y="99"/>
                    <a:pt x="46" y="106"/>
                  </a:cubicBezTo>
                  <a:cubicBezTo>
                    <a:pt x="51" y="111"/>
                    <a:pt x="50" y="117"/>
                    <a:pt x="50" y="117"/>
                  </a:cubicBezTo>
                  <a:cubicBezTo>
                    <a:pt x="50" y="117"/>
                    <a:pt x="47" y="113"/>
                    <a:pt x="42" y="108"/>
                  </a:cubicBezTo>
                  <a:cubicBezTo>
                    <a:pt x="37" y="104"/>
                    <a:pt x="30" y="96"/>
                    <a:pt x="29" y="93"/>
                  </a:cubicBezTo>
                  <a:cubicBezTo>
                    <a:pt x="27" y="88"/>
                    <a:pt x="26" y="80"/>
                    <a:pt x="27" y="68"/>
                  </a:cubicBezTo>
                  <a:cubicBezTo>
                    <a:pt x="29" y="55"/>
                    <a:pt x="33" y="49"/>
                    <a:pt x="32" y="37"/>
                  </a:cubicBezTo>
                  <a:cubicBezTo>
                    <a:pt x="31" y="27"/>
                    <a:pt x="20" y="20"/>
                    <a:pt x="19" y="25"/>
                  </a:cubicBezTo>
                  <a:cubicBezTo>
                    <a:pt x="17" y="29"/>
                    <a:pt x="6" y="54"/>
                    <a:pt x="5" y="60"/>
                  </a:cubicBezTo>
                  <a:cubicBezTo>
                    <a:pt x="3" y="65"/>
                    <a:pt x="1" y="94"/>
                    <a:pt x="0" y="101"/>
                  </a:cubicBezTo>
                  <a:cubicBezTo>
                    <a:pt x="0" y="107"/>
                    <a:pt x="5" y="115"/>
                    <a:pt x="12" y="124"/>
                  </a:cubicBezTo>
                  <a:cubicBezTo>
                    <a:pt x="19" y="134"/>
                    <a:pt x="37" y="159"/>
                    <a:pt x="38" y="167"/>
                  </a:cubicBezTo>
                  <a:cubicBezTo>
                    <a:pt x="38" y="188"/>
                    <a:pt x="38" y="188"/>
                    <a:pt x="38" y="188"/>
                  </a:cubicBezTo>
                  <a:cubicBezTo>
                    <a:pt x="89" y="188"/>
                    <a:pt x="89" y="188"/>
                    <a:pt x="89" y="188"/>
                  </a:cubicBezTo>
                  <a:cubicBezTo>
                    <a:pt x="89" y="170"/>
                    <a:pt x="89" y="170"/>
                    <a:pt x="89" y="170"/>
                  </a:cubicBezTo>
                  <a:cubicBezTo>
                    <a:pt x="89" y="165"/>
                    <a:pt x="90" y="162"/>
                    <a:pt x="90" y="157"/>
                  </a:cubicBezTo>
                  <a:cubicBezTo>
                    <a:pt x="90" y="151"/>
                    <a:pt x="87" y="151"/>
                    <a:pt x="87" y="133"/>
                  </a:cubicBezTo>
                  <a:cubicBezTo>
                    <a:pt x="87" y="123"/>
                    <a:pt x="78" y="108"/>
                    <a:pt x="73" y="101"/>
                  </a:cubicBezTo>
                  <a:moveTo>
                    <a:pt x="208" y="60"/>
                  </a:moveTo>
                  <a:cubicBezTo>
                    <a:pt x="207" y="54"/>
                    <a:pt x="196" y="29"/>
                    <a:pt x="194" y="25"/>
                  </a:cubicBezTo>
                  <a:cubicBezTo>
                    <a:pt x="193" y="20"/>
                    <a:pt x="182" y="27"/>
                    <a:pt x="181" y="37"/>
                  </a:cubicBezTo>
                  <a:cubicBezTo>
                    <a:pt x="180" y="49"/>
                    <a:pt x="184" y="55"/>
                    <a:pt x="186" y="68"/>
                  </a:cubicBezTo>
                  <a:cubicBezTo>
                    <a:pt x="187" y="80"/>
                    <a:pt x="186" y="88"/>
                    <a:pt x="184" y="93"/>
                  </a:cubicBezTo>
                  <a:cubicBezTo>
                    <a:pt x="183" y="96"/>
                    <a:pt x="176" y="104"/>
                    <a:pt x="171" y="108"/>
                  </a:cubicBezTo>
                  <a:cubicBezTo>
                    <a:pt x="166" y="113"/>
                    <a:pt x="163" y="117"/>
                    <a:pt x="163" y="117"/>
                  </a:cubicBezTo>
                  <a:cubicBezTo>
                    <a:pt x="163" y="117"/>
                    <a:pt x="162" y="111"/>
                    <a:pt x="167" y="106"/>
                  </a:cubicBezTo>
                  <a:cubicBezTo>
                    <a:pt x="174" y="99"/>
                    <a:pt x="179" y="94"/>
                    <a:pt x="181" y="90"/>
                  </a:cubicBezTo>
                  <a:cubicBezTo>
                    <a:pt x="183" y="79"/>
                    <a:pt x="178" y="72"/>
                    <a:pt x="175" y="71"/>
                  </a:cubicBezTo>
                  <a:cubicBezTo>
                    <a:pt x="173" y="70"/>
                    <a:pt x="162" y="82"/>
                    <a:pt x="159" y="84"/>
                  </a:cubicBezTo>
                  <a:cubicBezTo>
                    <a:pt x="156" y="86"/>
                    <a:pt x="144" y="95"/>
                    <a:pt x="140" y="101"/>
                  </a:cubicBezTo>
                  <a:cubicBezTo>
                    <a:pt x="135" y="108"/>
                    <a:pt x="125" y="123"/>
                    <a:pt x="125" y="133"/>
                  </a:cubicBezTo>
                  <a:cubicBezTo>
                    <a:pt x="125" y="151"/>
                    <a:pt x="122" y="151"/>
                    <a:pt x="122" y="157"/>
                  </a:cubicBezTo>
                  <a:cubicBezTo>
                    <a:pt x="122" y="162"/>
                    <a:pt x="124" y="165"/>
                    <a:pt x="124" y="170"/>
                  </a:cubicBezTo>
                  <a:cubicBezTo>
                    <a:pt x="124" y="188"/>
                    <a:pt x="124" y="188"/>
                    <a:pt x="124" y="188"/>
                  </a:cubicBezTo>
                  <a:cubicBezTo>
                    <a:pt x="175" y="188"/>
                    <a:pt x="175" y="188"/>
                    <a:pt x="175" y="188"/>
                  </a:cubicBezTo>
                  <a:cubicBezTo>
                    <a:pt x="175" y="167"/>
                    <a:pt x="175" y="167"/>
                    <a:pt x="175" y="167"/>
                  </a:cubicBezTo>
                  <a:cubicBezTo>
                    <a:pt x="176" y="159"/>
                    <a:pt x="193" y="134"/>
                    <a:pt x="201" y="124"/>
                  </a:cubicBezTo>
                  <a:cubicBezTo>
                    <a:pt x="208" y="115"/>
                    <a:pt x="213" y="107"/>
                    <a:pt x="213" y="101"/>
                  </a:cubicBezTo>
                  <a:cubicBezTo>
                    <a:pt x="212" y="94"/>
                    <a:pt x="210" y="65"/>
                    <a:pt x="208" y="60"/>
                  </a:cubicBezTo>
                </a:path>
              </a:pathLst>
            </a:custGeom>
            <a:solidFill>
              <a:schemeClr val="bg1"/>
            </a:solidFill>
            <a:ln>
              <a:noFill/>
            </a:ln>
          </p:spPr>
          <p:txBody>
            <a:bodyPr vert="horz" wrap="square" lIns="91440" tIns="45720" rIns="91440" bIns="45720" numCol="1" anchor="t" anchorCtr="0" compatLnSpc="1"/>
            <a:lstStyle/>
            <a:p>
              <a:endParaRPr lang="en-US"/>
            </a:p>
          </p:txBody>
        </p:sp>
      </p:grpSp>
      <p:pic>
        <p:nvPicPr>
          <p:cNvPr id="143" name="picture 143">
            <a:extLst>
              <a:ext uri="{FF2B5EF4-FFF2-40B4-BE49-F238E27FC236}">
                <a16:creationId xmlns:a16="http://schemas.microsoft.com/office/drawing/2014/main" id="{AB719842-15A2-DF19-83C1-B77E8B0225D7}"/>
              </a:ext>
            </a:extLst>
          </p:cNvPr>
          <p:cNvPicPr>
            <a:picLocks noChangeAspect="1"/>
          </p:cNvPicPr>
          <p:nvPr/>
        </p:nvPicPr>
        <p:blipFill>
          <a:blip r:embed="rId3"/>
          <a:stretch>
            <a:fillRect/>
          </a:stretch>
        </p:blipFill>
        <p:spPr>
          <a:xfrm rot="21600000">
            <a:off x="10701527" y="150876"/>
            <a:ext cx="1359407" cy="518160"/>
          </a:xfrm>
          <a:prstGeom prst="rect">
            <a:avLst/>
          </a:prstGeom>
        </p:spPr>
      </p:pic>
      <p:pic>
        <p:nvPicPr>
          <p:cNvPr id="1317" name="picture 1317">
            <a:extLst>
              <a:ext uri="{FF2B5EF4-FFF2-40B4-BE49-F238E27FC236}">
                <a16:creationId xmlns:a16="http://schemas.microsoft.com/office/drawing/2014/main" id="{9B5B69EB-C930-6B22-2A5B-92B345FFC311}"/>
              </a:ext>
            </a:extLst>
          </p:cNvPr>
          <p:cNvPicPr>
            <a:picLocks noChangeAspect="1"/>
          </p:cNvPicPr>
          <p:nvPr/>
        </p:nvPicPr>
        <p:blipFill>
          <a:blip r:embed="rId4"/>
          <a:stretch>
            <a:fillRect/>
          </a:stretch>
        </p:blipFill>
        <p:spPr>
          <a:xfrm rot="21600000">
            <a:off x="182879" y="79248"/>
            <a:ext cx="3276600" cy="589787"/>
          </a:xfrm>
          <a:prstGeom prst="rect">
            <a:avLst/>
          </a:prstGeom>
        </p:spPr>
      </p:pic>
      <p:pic>
        <p:nvPicPr>
          <p:cNvPr id="8" name="图片 7">
            <a:extLst>
              <a:ext uri="{FF2B5EF4-FFF2-40B4-BE49-F238E27FC236}">
                <a16:creationId xmlns:a16="http://schemas.microsoft.com/office/drawing/2014/main" id="{CC63382B-B9AD-412F-DEAC-A6560FCC543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954" y="2113549"/>
            <a:ext cx="5529152" cy="2764576"/>
          </a:xfrm>
          <a:prstGeom prst="rect">
            <a:avLst/>
          </a:prstGeom>
        </p:spPr>
      </p:pic>
      <p:sp>
        <p:nvSpPr>
          <p:cNvPr id="12" name="文本框 11">
            <a:extLst>
              <a:ext uri="{FF2B5EF4-FFF2-40B4-BE49-F238E27FC236}">
                <a16:creationId xmlns:a16="http://schemas.microsoft.com/office/drawing/2014/main" id="{614C6A78-F26C-0058-7806-195FE94EDB8B}"/>
              </a:ext>
            </a:extLst>
          </p:cNvPr>
          <p:cNvSpPr txBox="1"/>
          <p:nvPr/>
        </p:nvSpPr>
        <p:spPr>
          <a:xfrm>
            <a:off x="1093925" y="5214237"/>
            <a:ext cx="6097978" cy="338554"/>
          </a:xfrm>
          <a:prstGeom prst="rect">
            <a:avLst/>
          </a:prstGeom>
          <a:noFill/>
        </p:spPr>
        <p:txBody>
          <a:bodyPr wrap="square">
            <a:spAutoFit/>
          </a:bodyPr>
          <a:lstStyle/>
          <a:p>
            <a:r>
              <a:rPr lang="zh-CN" altLang="en-US" sz="1600" dirty="0"/>
              <a:t>数显式仪表示数识别模型训练结果</a:t>
            </a:r>
          </a:p>
        </p:txBody>
      </p:sp>
      <p:sp>
        <p:nvSpPr>
          <p:cNvPr id="20" name="文本框 19">
            <a:extLst>
              <a:ext uri="{FF2B5EF4-FFF2-40B4-BE49-F238E27FC236}">
                <a16:creationId xmlns:a16="http://schemas.microsoft.com/office/drawing/2014/main" id="{A753707F-1A82-B0FD-B1AB-4D4D86296AD6}"/>
              </a:ext>
            </a:extLst>
          </p:cNvPr>
          <p:cNvSpPr txBox="1"/>
          <p:nvPr/>
        </p:nvSpPr>
        <p:spPr>
          <a:xfrm>
            <a:off x="7191903" y="5863076"/>
            <a:ext cx="6097978" cy="369332"/>
          </a:xfrm>
          <a:prstGeom prst="rect">
            <a:avLst/>
          </a:prstGeom>
          <a:noFill/>
        </p:spPr>
        <p:txBody>
          <a:bodyPr wrap="square">
            <a:spAutoFit/>
          </a:bodyPr>
          <a:lstStyle/>
          <a:p>
            <a:r>
              <a:rPr lang="zh-CN" altLang="en-US" dirty="0"/>
              <a:t>数显式仪表示数识别模型验证集对照</a:t>
            </a:r>
          </a:p>
        </p:txBody>
      </p:sp>
      <p:pic>
        <p:nvPicPr>
          <p:cNvPr id="24" name="图片 23">
            <a:extLst>
              <a:ext uri="{FF2B5EF4-FFF2-40B4-BE49-F238E27FC236}">
                <a16:creationId xmlns:a16="http://schemas.microsoft.com/office/drawing/2014/main" id="{FF838947-38F7-294D-7B81-D96DD7EB662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19552" y="1660298"/>
            <a:ext cx="5292436" cy="2017741"/>
          </a:xfrm>
          <a:prstGeom prst="rect">
            <a:avLst/>
          </a:prstGeom>
        </p:spPr>
      </p:pic>
      <p:pic>
        <p:nvPicPr>
          <p:cNvPr id="29" name="图片 28">
            <a:extLst>
              <a:ext uri="{FF2B5EF4-FFF2-40B4-BE49-F238E27FC236}">
                <a16:creationId xmlns:a16="http://schemas.microsoft.com/office/drawing/2014/main" id="{68C0FCB9-294B-F031-A4E6-393BCA94FB8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19552" y="3747989"/>
            <a:ext cx="5292436" cy="2017741"/>
          </a:xfrm>
          <a:prstGeom prst="rect">
            <a:avLst/>
          </a:prstGeom>
        </p:spPr>
      </p:pic>
    </p:spTree>
    <p:extLst>
      <p:ext uri="{BB962C8B-B14F-4D97-AF65-F5344CB8AC3E}">
        <p14:creationId xmlns:p14="http://schemas.microsoft.com/office/powerpoint/2010/main" val="34330003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1E961-8D4C-D0AB-CF1E-A402E6773277}"/>
            </a:ext>
          </a:extLst>
        </p:cNvPr>
        <p:cNvGrpSpPr/>
        <p:nvPr/>
      </p:nvGrpSpPr>
      <p:grpSpPr>
        <a:xfrm>
          <a:off x="0" y="0"/>
          <a:ext cx="0" cy="0"/>
          <a:chOff x="0" y="0"/>
          <a:chExt cx="0" cy="0"/>
        </a:xfrm>
      </p:grpSpPr>
      <p:grpSp>
        <p:nvGrpSpPr>
          <p:cNvPr id="25" name="组合 22">
            <a:extLst>
              <a:ext uri="{FF2B5EF4-FFF2-40B4-BE49-F238E27FC236}">
                <a16:creationId xmlns:a16="http://schemas.microsoft.com/office/drawing/2014/main" id="{97316CB6-DD55-CFA1-E0BB-417F603AFABC}"/>
              </a:ext>
            </a:extLst>
          </p:cNvPr>
          <p:cNvGrpSpPr/>
          <p:nvPr/>
        </p:nvGrpSpPr>
        <p:grpSpPr bwMode="auto">
          <a:xfrm>
            <a:off x="4356906" y="1009970"/>
            <a:ext cx="3570208" cy="580378"/>
            <a:chOff x="4327060" y="1042276"/>
            <a:chExt cx="3568881" cy="580711"/>
          </a:xfrm>
        </p:grpSpPr>
        <p:sp>
          <p:nvSpPr>
            <p:cNvPr id="26" name="矩形 23">
              <a:extLst>
                <a:ext uri="{FF2B5EF4-FFF2-40B4-BE49-F238E27FC236}">
                  <a16:creationId xmlns:a16="http://schemas.microsoft.com/office/drawing/2014/main" id="{40793927-DF0C-1CE5-FC20-6D2DD2970E82}"/>
                </a:ext>
              </a:extLst>
            </p:cNvPr>
            <p:cNvSpPr>
              <a:spLocks noChangeArrowheads="1"/>
            </p:cNvSpPr>
            <p:nvPr/>
          </p:nvSpPr>
          <p:spPr bwMode="auto">
            <a:xfrm>
              <a:off x="4327060" y="1124744"/>
              <a:ext cx="3568881" cy="498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Comic Sans MS" panose="030F0702030302020204" pitchFamily="66" charset="0"/>
                  <a:ea typeface="宋体" panose="02010600030101010101" pitchFamily="2" charset="-122"/>
                </a:defRPr>
              </a:lvl1pPr>
              <a:lvl2pPr marL="742950" indent="-285750">
                <a:defRPr b="1">
                  <a:solidFill>
                    <a:schemeClr val="tx1"/>
                  </a:solidFill>
                  <a:latin typeface="Comic Sans MS" panose="030F0702030302020204" pitchFamily="66" charset="0"/>
                  <a:ea typeface="宋体" panose="02010600030101010101" pitchFamily="2" charset="-122"/>
                </a:defRPr>
              </a:lvl2pPr>
              <a:lvl3pPr marL="1143000" indent="-228600">
                <a:defRPr b="1">
                  <a:solidFill>
                    <a:schemeClr val="tx1"/>
                  </a:solidFill>
                  <a:latin typeface="Comic Sans MS" panose="030F0702030302020204" pitchFamily="66" charset="0"/>
                  <a:ea typeface="宋体" panose="02010600030101010101" pitchFamily="2" charset="-122"/>
                </a:defRPr>
              </a:lvl3pPr>
              <a:lvl4pPr marL="1600200" indent="-228600">
                <a:defRPr b="1">
                  <a:solidFill>
                    <a:schemeClr val="tx1"/>
                  </a:solidFill>
                  <a:latin typeface="Comic Sans MS" panose="030F0702030302020204" pitchFamily="66" charset="0"/>
                  <a:ea typeface="宋体" panose="02010600030101010101" pitchFamily="2" charset="-122"/>
                </a:defRPr>
              </a:lvl4pPr>
              <a:lvl5pPr marL="2057400" indent="-22860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algn="ctr">
                <a:lnSpc>
                  <a:spcPct val="120000"/>
                </a:lnSpc>
              </a:pPr>
              <a:r>
                <a:rPr lang="zh-CN" altLang="en-US" sz="2400"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数显式仪表示数识别模型</a:t>
              </a:r>
            </a:p>
          </p:txBody>
        </p:sp>
        <p:cxnSp>
          <p:nvCxnSpPr>
            <p:cNvPr id="27" name="直接连接符 26">
              <a:extLst>
                <a:ext uri="{FF2B5EF4-FFF2-40B4-BE49-F238E27FC236}">
                  <a16:creationId xmlns:a16="http://schemas.microsoft.com/office/drawing/2014/main" id="{BF845609-CB3F-258E-27FF-432901481B4E}"/>
                </a:ext>
              </a:extLst>
            </p:cNvPr>
            <p:cNvCxnSpPr/>
            <p:nvPr/>
          </p:nvCxnSpPr>
          <p:spPr bwMode="auto">
            <a:xfrm>
              <a:off x="5843649" y="1042276"/>
              <a:ext cx="504637" cy="0"/>
            </a:xfrm>
            <a:prstGeom prst="line">
              <a:avLst/>
            </a:prstGeom>
            <a:solidFill>
              <a:schemeClr val="accent1"/>
            </a:solidFill>
            <a:ln w="28575" cap="flat" cmpd="sng" algn="ctr">
              <a:solidFill>
                <a:schemeClr val="tx1">
                  <a:lumMod val="75000"/>
                  <a:lumOff val="25000"/>
                </a:schemeClr>
              </a:solidFill>
              <a:prstDash val="solid"/>
              <a:round/>
              <a:headEnd type="none" w="med" len="med"/>
              <a:tailEnd type="none" w="med" len="med"/>
            </a:ln>
            <a:effectLst/>
          </p:spPr>
        </p:cxnSp>
      </p:grpSp>
      <p:grpSp>
        <p:nvGrpSpPr>
          <p:cNvPr id="35" name="组合 34">
            <a:extLst>
              <a:ext uri="{FF2B5EF4-FFF2-40B4-BE49-F238E27FC236}">
                <a16:creationId xmlns:a16="http://schemas.microsoft.com/office/drawing/2014/main" id="{34D674F5-AF30-6BC9-2828-DA59801D8F24}"/>
              </a:ext>
            </a:extLst>
          </p:cNvPr>
          <p:cNvGrpSpPr/>
          <p:nvPr/>
        </p:nvGrpSpPr>
        <p:grpSpPr>
          <a:xfrm>
            <a:off x="10125074" y="4591421"/>
            <a:ext cx="1381559" cy="1388991"/>
            <a:chOff x="10066474" y="4591421"/>
            <a:chExt cx="1440160" cy="1388991"/>
          </a:xfrm>
        </p:grpSpPr>
        <p:sp>
          <p:nvSpPr>
            <p:cNvPr id="33" name="椭圆 32">
              <a:extLst>
                <a:ext uri="{FF2B5EF4-FFF2-40B4-BE49-F238E27FC236}">
                  <a16:creationId xmlns:a16="http://schemas.microsoft.com/office/drawing/2014/main" id="{3410D856-DD0C-F8EC-EB1C-90940F955E1F}"/>
                </a:ext>
              </a:extLst>
            </p:cNvPr>
            <p:cNvSpPr/>
            <p:nvPr/>
          </p:nvSpPr>
          <p:spPr>
            <a:xfrm>
              <a:off x="10066474" y="4591421"/>
              <a:ext cx="1440160" cy="138899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54">
              <a:extLst>
                <a:ext uri="{FF2B5EF4-FFF2-40B4-BE49-F238E27FC236}">
                  <a16:creationId xmlns:a16="http://schemas.microsoft.com/office/drawing/2014/main" id="{06351931-6C7E-5002-6C9F-C2AF2AAC5668}"/>
                </a:ext>
              </a:extLst>
            </p:cNvPr>
            <p:cNvSpPr>
              <a:spLocks noEditPoints="1"/>
            </p:cNvSpPr>
            <p:nvPr/>
          </p:nvSpPr>
          <p:spPr bwMode="auto">
            <a:xfrm>
              <a:off x="10307934" y="4869219"/>
              <a:ext cx="957241" cy="816985"/>
            </a:xfrm>
            <a:custGeom>
              <a:avLst/>
              <a:gdLst>
                <a:gd name="T0" fmla="*/ 154 w 213"/>
                <a:gd name="T1" fmla="*/ 52 h 188"/>
                <a:gd name="T2" fmla="*/ 115 w 213"/>
                <a:gd name="T3" fmla="*/ 91 h 188"/>
                <a:gd name="T4" fmla="*/ 98 w 213"/>
                <a:gd name="T5" fmla="*/ 91 h 188"/>
                <a:gd name="T6" fmla="*/ 59 w 213"/>
                <a:gd name="T7" fmla="*/ 52 h 188"/>
                <a:gd name="T8" fmla="*/ 59 w 213"/>
                <a:gd name="T9" fmla="*/ 11 h 188"/>
                <a:gd name="T10" fmla="*/ 100 w 213"/>
                <a:gd name="T11" fmla="*/ 11 h 188"/>
                <a:gd name="T12" fmla="*/ 106 w 213"/>
                <a:gd name="T13" fmla="*/ 17 h 188"/>
                <a:gd name="T14" fmla="*/ 113 w 213"/>
                <a:gd name="T15" fmla="*/ 11 h 188"/>
                <a:gd name="T16" fmla="*/ 154 w 213"/>
                <a:gd name="T17" fmla="*/ 11 h 188"/>
                <a:gd name="T18" fmla="*/ 154 w 213"/>
                <a:gd name="T19" fmla="*/ 52 h 188"/>
                <a:gd name="T20" fmla="*/ 73 w 213"/>
                <a:gd name="T21" fmla="*/ 101 h 188"/>
                <a:gd name="T22" fmla="*/ 54 w 213"/>
                <a:gd name="T23" fmla="*/ 84 h 188"/>
                <a:gd name="T24" fmla="*/ 37 w 213"/>
                <a:gd name="T25" fmla="*/ 71 h 188"/>
                <a:gd name="T26" fmla="*/ 32 w 213"/>
                <a:gd name="T27" fmla="*/ 90 h 188"/>
                <a:gd name="T28" fmla="*/ 46 w 213"/>
                <a:gd name="T29" fmla="*/ 106 h 188"/>
                <a:gd name="T30" fmla="*/ 50 w 213"/>
                <a:gd name="T31" fmla="*/ 117 h 188"/>
                <a:gd name="T32" fmla="*/ 42 w 213"/>
                <a:gd name="T33" fmla="*/ 108 h 188"/>
                <a:gd name="T34" fmla="*/ 29 w 213"/>
                <a:gd name="T35" fmla="*/ 93 h 188"/>
                <a:gd name="T36" fmla="*/ 27 w 213"/>
                <a:gd name="T37" fmla="*/ 68 h 188"/>
                <a:gd name="T38" fmla="*/ 32 w 213"/>
                <a:gd name="T39" fmla="*/ 37 h 188"/>
                <a:gd name="T40" fmla="*/ 19 w 213"/>
                <a:gd name="T41" fmla="*/ 25 h 188"/>
                <a:gd name="T42" fmla="*/ 5 w 213"/>
                <a:gd name="T43" fmla="*/ 60 h 188"/>
                <a:gd name="T44" fmla="*/ 0 w 213"/>
                <a:gd name="T45" fmla="*/ 101 h 188"/>
                <a:gd name="T46" fmla="*/ 12 w 213"/>
                <a:gd name="T47" fmla="*/ 124 h 188"/>
                <a:gd name="T48" fmla="*/ 38 w 213"/>
                <a:gd name="T49" fmla="*/ 167 h 188"/>
                <a:gd name="T50" fmla="*/ 38 w 213"/>
                <a:gd name="T51" fmla="*/ 188 h 188"/>
                <a:gd name="T52" fmla="*/ 89 w 213"/>
                <a:gd name="T53" fmla="*/ 188 h 188"/>
                <a:gd name="T54" fmla="*/ 89 w 213"/>
                <a:gd name="T55" fmla="*/ 170 h 188"/>
                <a:gd name="T56" fmla="*/ 90 w 213"/>
                <a:gd name="T57" fmla="*/ 157 h 188"/>
                <a:gd name="T58" fmla="*/ 87 w 213"/>
                <a:gd name="T59" fmla="*/ 133 h 188"/>
                <a:gd name="T60" fmla="*/ 73 w 213"/>
                <a:gd name="T61" fmla="*/ 101 h 188"/>
                <a:gd name="T62" fmla="*/ 208 w 213"/>
                <a:gd name="T63" fmla="*/ 60 h 188"/>
                <a:gd name="T64" fmla="*/ 194 w 213"/>
                <a:gd name="T65" fmla="*/ 25 h 188"/>
                <a:gd name="T66" fmla="*/ 181 w 213"/>
                <a:gd name="T67" fmla="*/ 37 h 188"/>
                <a:gd name="T68" fmla="*/ 186 w 213"/>
                <a:gd name="T69" fmla="*/ 68 h 188"/>
                <a:gd name="T70" fmla="*/ 184 w 213"/>
                <a:gd name="T71" fmla="*/ 93 h 188"/>
                <a:gd name="T72" fmla="*/ 171 w 213"/>
                <a:gd name="T73" fmla="*/ 108 h 188"/>
                <a:gd name="T74" fmla="*/ 163 w 213"/>
                <a:gd name="T75" fmla="*/ 117 h 188"/>
                <a:gd name="T76" fmla="*/ 167 w 213"/>
                <a:gd name="T77" fmla="*/ 106 h 188"/>
                <a:gd name="T78" fmla="*/ 181 w 213"/>
                <a:gd name="T79" fmla="*/ 90 h 188"/>
                <a:gd name="T80" fmla="*/ 175 w 213"/>
                <a:gd name="T81" fmla="*/ 71 h 188"/>
                <a:gd name="T82" fmla="*/ 159 w 213"/>
                <a:gd name="T83" fmla="*/ 84 h 188"/>
                <a:gd name="T84" fmla="*/ 140 w 213"/>
                <a:gd name="T85" fmla="*/ 101 h 188"/>
                <a:gd name="T86" fmla="*/ 125 w 213"/>
                <a:gd name="T87" fmla="*/ 133 h 188"/>
                <a:gd name="T88" fmla="*/ 122 w 213"/>
                <a:gd name="T89" fmla="*/ 157 h 188"/>
                <a:gd name="T90" fmla="*/ 124 w 213"/>
                <a:gd name="T91" fmla="*/ 170 h 188"/>
                <a:gd name="T92" fmla="*/ 124 w 213"/>
                <a:gd name="T93" fmla="*/ 188 h 188"/>
                <a:gd name="T94" fmla="*/ 175 w 213"/>
                <a:gd name="T95" fmla="*/ 188 h 188"/>
                <a:gd name="T96" fmla="*/ 175 w 213"/>
                <a:gd name="T97" fmla="*/ 167 h 188"/>
                <a:gd name="T98" fmla="*/ 201 w 213"/>
                <a:gd name="T99" fmla="*/ 124 h 188"/>
                <a:gd name="T100" fmla="*/ 213 w 213"/>
                <a:gd name="T101" fmla="*/ 101 h 188"/>
                <a:gd name="T102" fmla="*/ 208 w 213"/>
                <a:gd name="T103" fmla="*/ 6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88">
                  <a:moveTo>
                    <a:pt x="154" y="52"/>
                  </a:moveTo>
                  <a:cubicBezTo>
                    <a:pt x="115" y="91"/>
                    <a:pt x="115" y="91"/>
                    <a:pt x="115" y="91"/>
                  </a:cubicBezTo>
                  <a:cubicBezTo>
                    <a:pt x="110" y="95"/>
                    <a:pt x="103" y="95"/>
                    <a:pt x="98" y="91"/>
                  </a:cubicBezTo>
                  <a:cubicBezTo>
                    <a:pt x="59" y="52"/>
                    <a:pt x="59" y="52"/>
                    <a:pt x="59" y="52"/>
                  </a:cubicBezTo>
                  <a:cubicBezTo>
                    <a:pt x="48" y="40"/>
                    <a:pt x="48" y="22"/>
                    <a:pt x="59" y="11"/>
                  </a:cubicBezTo>
                  <a:cubicBezTo>
                    <a:pt x="71" y="0"/>
                    <a:pt x="89" y="0"/>
                    <a:pt x="100" y="11"/>
                  </a:cubicBezTo>
                  <a:cubicBezTo>
                    <a:pt x="106" y="17"/>
                    <a:pt x="106" y="17"/>
                    <a:pt x="106" y="17"/>
                  </a:cubicBezTo>
                  <a:cubicBezTo>
                    <a:pt x="113" y="11"/>
                    <a:pt x="113" y="11"/>
                    <a:pt x="113" y="11"/>
                  </a:cubicBezTo>
                  <a:cubicBezTo>
                    <a:pt x="124" y="0"/>
                    <a:pt x="142" y="0"/>
                    <a:pt x="154" y="11"/>
                  </a:cubicBezTo>
                  <a:cubicBezTo>
                    <a:pt x="165" y="22"/>
                    <a:pt x="165" y="40"/>
                    <a:pt x="154" y="52"/>
                  </a:cubicBezTo>
                  <a:moveTo>
                    <a:pt x="73" y="101"/>
                  </a:moveTo>
                  <a:cubicBezTo>
                    <a:pt x="69" y="95"/>
                    <a:pt x="56" y="86"/>
                    <a:pt x="54" y="84"/>
                  </a:cubicBezTo>
                  <a:cubicBezTo>
                    <a:pt x="51" y="82"/>
                    <a:pt x="40" y="70"/>
                    <a:pt x="37" y="71"/>
                  </a:cubicBezTo>
                  <a:cubicBezTo>
                    <a:pt x="35" y="72"/>
                    <a:pt x="29" y="79"/>
                    <a:pt x="32" y="90"/>
                  </a:cubicBezTo>
                  <a:cubicBezTo>
                    <a:pt x="33" y="94"/>
                    <a:pt x="39" y="99"/>
                    <a:pt x="46" y="106"/>
                  </a:cubicBezTo>
                  <a:cubicBezTo>
                    <a:pt x="51" y="111"/>
                    <a:pt x="50" y="117"/>
                    <a:pt x="50" y="117"/>
                  </a:cubicBezTo>
                  <a:cubicBezTo>
                    <a:pt x="50" y="117"/>
                    <a:pt x="47" y="113"/>
                    <a:pt x="42" y="108"/>
                  </a:cubicBezTo>
                  <a:cubicBezTo>
                    <a:pt x="37" y="104"/>
                    <a:pt x="30" y="96"/>
                    <a:pt x="29" y="93"/>
                  </a:cubicBezTo>
                  <a:cubicBezTo>
                    <a:pt x="27" y="88"/>
                    <a:pt x="26" y="80"/>
                    <a:pt x="27" y="68"/>
                  </a:cubicBezTo>
                  <a:cubicBezTo>
                    <a:pt x="29" y="55"/>
                    <a:pt x="33" y="49"/>
                    <a:pt x="32" y="37"/>
                  </a:cubicBezTo>
                  <a:cubicBezTo>
                    <a:pt x="31" y="27"/>
                    <a:pt x="20" y="20"/>
                    <a:pt x="19" y="25"/>
                  </a:cubicBezTo>
                  <a:cubicBezTo>
                    <a:pt x="17" y="29"/>
                    <a:pt x="6" y="54"/>
                    <a:pt x="5" y="60"/>
                  </a:cubicBezTo>
                  <a:cubicBezTo>
                    <a:pt x="3" y="65"/>
                    <a:pt x="1" y="94"/>
                    <a:pt x="0" y="101"/>
                  </a:cubicBezTo>
                  <a:cubicBezTo>
                    <a:pt x="0" y="107"/>
                    <a:pt x="5" y="115"/>
                    <a:pt x="12" y="124"/>
                  </a:cubicBezTo>
                  <a:cubicBezTo>
                    <a:pt x="19" y="134"/>
                    <a:pt x="37" y="159"/>
                    <a:pt x="38" y="167"/>
                  </a:cubicBezTo>
                  <a:cubicBezTo>
                    <a:pt x="38" y="188"/>
                    <a:pt x="38" y="188"/>
                    <a:pt x="38" y="188"/>
                  </a:cubicBezTo>
                  <a:cubicBezTo>
                    <a:pt x="89" y="188"/>
                    <a:pt x="89" y="188"/>
                    <a:pt x="89" y="188"/>
                  </a:cubicBezTo>
                  <a:cubicBezTo>
                    <a:pt x="89" y="170"/>
                    <a:pt x="89" y="170"/>
                    <a:pt x="89" y="170"/>
                  </a:cubicBezTo>
                  <a:cubicBezTo>
                    <a:pt x="89" y="165"/>
                    <a:pt x="90" y="162"/>
                    <a:pt x="90" y="157"/>
                  </a:cubicBezTo>
                  <a:cubicBezTo>
                    <a:pt x="90" y="151"/>
                    <a:pt x="87" y="151"/>
                    <a:pt x="87" y="133"/>
                  </a:cubicBezTo>
                  <a:cubicBezTo>
                    <a:pt x="87" y="123"/>
                    <a:pt x="78" y="108"/>
                    <a:pt x="73" y="101"/>
                  </a:cubicBezTo>
                  <a:moveTo>
                    <a:pt x="208" y="60"/>
                  </a:moveTo>
                  <a:cubicBezTo>
                    <a:pt x="207" y="54"/>
                    <a:pt x="196" y="29"/>
                    <a:pt x="194" y="25"/>
                  </a:cubicBezTo>
                  <a:cubicBezTo>
                    <a:pt x="193" y="20"/>
                    <a:pt x="182" y="27"/>
                    <a:pt x="181" y="37"/>
                  </a:cubicBezTo>
                  <a:cubicBezTo>
                    <a:pt x="180" y="49"/>
                    <a:pt x="184" y="55"/>
                    <a:pt x="186" y="68"/>
                  </a:cubicBezTo>
                  <a:cubicBezTo>
                    <a:pt x="187" y="80"/>
                    <a:pt x="186" y="88"/>
                    <a:pt x="184" y="93"/>
                  </a:cubicBezTo>
                  <a:cubicBezTo>
                    <a:pt x="183" y="96"/>
                    <a:pt x="176" y="104"/>
                    <a:pt x="171" y="108"/>
                  </a:cubicBezTo>
                  <a:cubicBezTo>
                    <a:pt x="166" y="113"/>
                    <a:pt x="163" y="117"/>
                    <a:pt x="163" y="117"/>
                  </a:cubicBezTo>
                  <a:cubicBezTo>
                    <a:pt x="163" y="117"/>
                    <a:pt x="162" y="111"/>
                    <a:pt x="167" y="106"/>
                  </a:cubicBezTo>
                  <a:cubicBezTo>
                    <a:pt x="174" y="99"/>
                    <a:pt x="179" y="94"/>
                    <a:pt x="181" y="90"/>
                  </a:cubicBezTo>
                  <a:cubicBezTo>
                    <a:pt x="183" y="79"/>
                    <a:pt x="178" y="72"/>
                    <a:pt x="175" y="71"/>
                  </a:cubicBezTo>
                  <a:cubicBezTo>
                    <a:pt x="173" y="70"/>
                    <a:pt x="162" y="82"/>
                    <a:pt x="159" y="84"/>
                  </a:cubicBezTo>
                  <a:cubicBezTo>
                    <a:pt x="156" y="86"/>
                    <a:pt x="144" y="95"/>
                    <a:pt x="140" y="101"/>
                  </a:cubicBezTo>
                  <a:cubicBezTo>
                    <a:pt x="135" y="108"/>
                    <a:pt x="125" y="123"/>
                    <a:pt x="125" y="133"/>
                  </a:cubicBezTo>
                  <a:cubicBezTo>
                    <a:pt x="125" y="151"/>
                    <a:pt x="122" y="151"/>
                    <a:pt x="122" y="157"/>
                  </a:cubicBezTo>
                  <a:cubicBezTo>
                    <a:pt x="122" y="162"/>
                    <a:pt x="124" y="165"/>
                    <a:pt x="124" y="170"/>
                  </a:cubicBezTo>
                  <a:cubicBezTo>
                    <a:pt x="124" y="188"/>
                    <a:pt x="124" y="188"/>
                    <a:pt x="124" y="188"/>
                  </a:cubicBezTo>
                  <a:cubicBezTo>
                    <a:pt x="175" y="188"/>
                    <a:pt x="175" y="188"/>
                    <a:pt x="175" y="188"/>
                  </a:cubicBezTo>
                  <a:cubicBezTo>
                    <a:pt x="175" y="167"/>
                    <a:pt x="175" y="167"/>
                    <a:pt x="175" y="167"/>
                  </a:cubicBezTo>
                  <a:cubicBezTo>
                    <a:pt x="176" y="159"/>
                    <a:pt x="193" y="134"/>
                    <a:pt x="201" y="124"/>
                  </a:cubicBezTo>
                  <a:cubicBezTo>
                    <a:pt x="208" y="115"/>
                    <a:pt x="213" y="107"/>
                    <a:pt x="213" y="101"/>
                  </a:cubicBezTo>
                  <a:cubicBezTo>
                    <a:pt x="212" y="94"/>
                    <a:pt x="210" y="65"/>
                    <a:pt x="208" y="60"/>
                  </a:cubicBezTo>
                </a:path>
              </a:pathLst>
            </a:custGeom>
            <a:solidFill>
              <a:schemeClr val="bg1"/>
            </a:solidFill>
            <a:ln>
              <a:noFill/>
            </a:ln>
          </p:spPr>
          <p:txBody>
            <a:bodyPr vert="horz" wrap="square" lIns="91440" tIns="45720" rIns="91440" bIns="45720" numCol="1" anchor="t" anchorCtr="0" compatLnSpc="1"/>
            <a:lstStyle/>
            <a:p>
              <a:endParaRPr lang="en-US"/>
            </a:p>
          </p:txBody>
        </p:sp>
      </p:grpSp>
      <p:pic>
        <p:nvPicPr>
          <p:cNvPr id="143" name="picture 143">
            <a:extLst>
              <a:ext uri="{FF2B5EF4-FFF2-40B4-BE49-F238E27FC236}">
                <a16:creationId xmlns:a16="http://schemas.microsoft.com/office/drawing/2014/main" id="{2919AD86-51FA-23A4-FA03-CC9FFB99BFB0}"/>
              </a:ext>
            </a:extLst>
          </p:cNvPr>
          <p:cNvPicPr>
            <a:picLocks noChangeAspect="1"/>
          </p:cNvPicPr>
          <p:nvPr/>
        </p:nvPicPr>
        <p:blipFill>
          <a:blip r:embed="rId3"/>
          <a:stretch>
            <a:fillRect/>
          </a:stretch>
        </p:blipFill>
        <p:spPr>
          <a:xfrm rot="21600000">
            <a:off x="10701527" y="150876"/>
            <a:ext cx="1359407" cy="518160"/>
          </a:xfrm>
          <a:prstGeom prst="rect">
            <a:avLst/>
          </a:prstGeom>
        </p:spPr>
      </p:pic>
      <p:pic>
        <p:nvPicPr>
          <p:cNvPr id="1317" name="picture 1317">
            <a:extLst>
              <a:ext uri="{FF2B5EF4-FFF2-40B4-BE49-F238E27FC236}">
                <a16:creationId xmlns:a16="http://schemas.microsoft.com/office/drawing/2014/main" id="{D8D717EE-20D2-07F4-07FD-B5ABD1A7BBBE}"/>
              </a:ext>
            </a:extLst>
          </p:cNvPr>
          <p:cNvPicPr>
            <a:picLocks noChangeAspect="1"/>
          </p:cNvPicPr>
          <p:nvPr/>
        </p:nvPicPr>
        <p:blipFill>
          <a:blip r:embed="rId4"/>
          <a:stretch>
            <a:fillRect/>
          </a:stretch>
        </p:blipFill>
        <p:spPr>
          <a:xfrm rot="21600000">
            <a:off x="182879" y="79248"/>
            <a:ext cx="3276600" cy="589787"/>
          </a:xfrm>
          <a:prstGeom prst="rect">
            <a:avLst/>
          </a:prstGeom>
        </p:spPr>
      </p:pic>
      <p:sp>
        <p:nvSpPr>
          <p:cNvPr id="3" name="文本框 2">
            <a:extLst>
              <a:ext uri="{FF2B5EF4-FFF2-40B4-BE49-F238E27FC236}">
                <a16:creationId xmlns:a16="http://schemas.microsoft.com/office/drawing/2014/main" id="{2EAABC7F-BED6-CD5C-8F30-D4B47751CF3C}"/>
              </a:ext>
            </a:extLst>
          </p:cNvPr>
          <p:cNvSpPr txBox="1"/>
          <p:nvPr/>
        </p:nvSpPr>
        <p:spPr>
          <a:xfrm>
            <a:off x="2669422" y="4492881"/>
            <a:ext cx="8790709" cy="1569660"/>
          </a:xfrm>
          <a:prstGeom prst="rect">
            <a:avLst/>
          </a:prstGeom>
          <a:noFill/>
        </p:spPr>
        <p:txBody>
          <a:bodyPr wrap="square">
            <a:spAutoFit/>
          </a:bodyPr>
          <a:lstStyle/>
          <a:p>
            <a:r>
              <a:rPr lang="zh-CN" altLang="en-US" dirty="0"/>
              <a:t>构建了一个拥有</a:t>
            </a:r>
            <a:r>
              <a:rPr lang="en-US" altLang="zh-CN" dirty="0"/>
              <a:t>100</a:t>
            </a:r>
            <a:r>
              <a:rPr lang="zh-CN" altLang="en-US" dirty="0"/>
              <a:t>例的测试集，发现能准确识别其中</a:t>
            </a:r>
            <a:r>
              <a:rPr lang="en-US" altLang="zh-CN" dirty="0"/>
              <a:t>88</a:t>
            </a:r>
            <a:r>
              <a:rPr lang="zh-CN" altLang="en-US" dirty="0"/>
              <a:t>例，识别准确率高达</a:t>
            </a:r>
            <a:r>
              <a:rPr lang="en-US" altLang="zh-CN" sz="2400" dirty="0">
                <a:solidFill>
                  <a:srgbClr val="C00000"/>
                </a:solidFill>
              </a:rPr>
              <a:t>88%</a:t>
            </a:r>
            <a:endParaRPr lang="en-US" altLang="zh-CN" dirty="0"/>
          </a:p>
          <a:p>
            <a:endParaRPr lang="en-US" altLang="zh-CN" dirty="0"/>
          </a:p>
          <a:p>
            <a:endParaRPr lang="en-US" altLang="zh-CN" dirty="0"/>
          </a:p>
          <a:p>
            <a:endParaRPr lang="en-US" altLang="zh-CN" dirty="0"/>
          </a:p>
          <a:p>
            <a:r>
              <a:rPr lang="zh-CN" altLang="en-US" dirty="0"/>
              <a:t>这预示着可能还要做前处理继续提高模型精度。</a:t>
            </a:r>
          </a:p>
        </p:txBody>
      </p:sp>
      <p:pic>
        <p:nvPicPr>
          <p:cNvPr id="9" name="图片 8">
            <a:extLst>
              <a:ext uri="{FF2B5EF4-FFF2-40B4-BE49-F238E27FC236}">
                <a16:creationId xmlns:a16="http://schemas.microsoft.com/office/drawing/2014/main" id="{5CFB73C3-C58A-CD96-96D7-E464D3283CB5}"/>
              </a:ext>
            </a:extLst>
          </p:cNvPr>
          <p:cNvPicPr>
            <a:picLocks noChangeAspect="1"/>
          </p:cNvPicPr>
          <p:nvPr/>
        </p:nvPicPr>
        <p:blipFill>
          <a:blip r:embed="rId5"/>
          <a:stretch>
            <a:fillRect/>
          </a:stretch>
        </p:blipFill>
        <p:spPr>
          <a:xfrm>
            <a:off x="3779128" y="2061351"/>
            <a:ext cx="4800000" cy="1200000"/>
          </a:xfrm>
          <a:prstGeom prst="rect">
            <a:avLst/>
          </a:prstGeom>
        </p:spPr>
      </p:pic>
      <p:sp>
        <p:nvSpPr>
          <p:cNvPr id="11" name="文本框 10">
            <a:extLst>
              <a:ext uri="{FF2B5EF4-FFF2-40B4-BE49-F238E27FC236}">
                <a16:creationId xmlns:a16="http://schemas.microsoft.com/office/drawing/2014/main" id="{2FA521FB-1C66-D536-1AD8-C1157F7C5790}"/>
              </a:ext>
            </a:extLst>
          </p:cNvPr>
          <p:cNvSpPr txBox="1"/>
          <p:nvPr/>
        </p:nvSpPr>
        <p:spPr>
          <a:xfrm>
            <a:off x="4165271" y="3700486"/>
            <a:ext cx="6097978" cy="369332"/>
          </a:xfrm>
          <a:prstGeom prst="rect">
            <a:avLst/>
          </a:prstGeom>
          <a:noFill/>
        </p:spPr>
        <p:txBody>
          <a:bodyPr wrap="square">
            <a:spAutoFit/>
          </a:bodyPr>
          <a:lstStyle/>
          <a:p>
            <a:r>
              <a:rPr lang="zh-CN" altLang="en-US" dirty="0"/>
              <a:t>指针式仪表表盘检测模型测试集示例</a:t>
            </a:r>
          </a:p>
        </p:txBody>
      </p:sp>
    </p:spTree>
    <p:extLst>
      <p:ext uri="{BB962C8B-B14F-4D97-AF65-F5344CB8AC3E}">
        <p14:creationId xmlns:p14="http://schemas.microsoft.com/office/powerpoint/2010/main" val="4179555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6836A-7521-F6E4-17C1-DBBD6C622068}"/>
            </a:ext>
          </a:extLst>
        </p:cNvPr>
        <p:cNvGrpSpPr/>
        <p:nvPr/>
      </p:nvGrpSpPr>
      <p:grpSpPr>
        <a:xfrm>
          <a:off x="0" y="0"/>
          <a:ext cx="0" cy="0"/>
          <a:chOff x="0" y="0"/>
          <a:chExt cx="0" cy="0"/>
        </a:xfrm>
      </p:grpSpPr>
      <p:grpSp>
        <p:nvGrpSpPr>
          <p:cNvPr id="25" name="组合 22">
            <a:extLst>
              <a:ext uri="{FF2B5EF4-FFF2-40B4-BE49-F238E27FC236}">
                <a16:creationId xmlns:a16="http://schemas.microsoft.com/office/drawing/2014/main" id="{7168F977-8671-2828-7400-F8E98FF49C72}"/>
              </a:ext>
            </a:extLst>
          </p:cNvPr>
          <p:cNvGrpSpPr/>
          <p:nvPr/>
        </p:nvGrpSpPr>
        <p:grpSpPr bwMode="auto">
          <a:xfrm>
            <a:off x="4664686" y="1009970"/>
            <a:ext cx="2954655" cy="580378"/>
            <a:chOff x="4634725" y="1042276"/>
            <a:chExt cx="2953556" cy="580711"/>
          </a:xfrm>
        </p:grpSpPr>
        <p:sp>
          <p:nvSpPr>
            <p:cNvPr id="26" name="矩形 23">
              <a:extLst>
                <a:ext uri="{FF2B5EF4-FFF2-40B4-BE49-F238E27FC236}">
                  <a16:creationId xmlns:a16="http://schemas.microsoft.com/office/drawing/2014/main" id="{4814FFFD-23E4-4D39-F4D2-0523D0A29B31}"/>
                </a:ext>
              </a:extLst>
            </p:cNvPr>
            <p:cNvSpPr>
              <a:spLocks noChangeArrowheads="1"/>
            </p:cNvSpPr>
            <p:nvPr/>
          </p:nvSpPr>
          <p:spPr bwMode="auto">
            <a:xfrm>
              <a:off x="4634725" y="1124744"/>
              <a:ext cx="2953556" cy="498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Comic Sans MS" panose="030F0702030302020204" pitchFamily="66" charset="0"/>
                  <a:ea typeface="宋体" panose="02010600030101010101" pitchFamily="2" charset="-122"/>
                </a:defRPr>
              </a:lvl1pPr>
              <a:lvl2pPr marL="742950" indent="-285750">
                <a:defRPr b="1">
                  <a:solidFill>
                    <a:schemeClr val="tx1"/>
                  </a:solidFill>
                  <a:latin typeface="Comic Sans MS" panose="030F0702030302020204" pitchFamily="66" charset="0"/>
                  <a:ea typeface="宋体" panose="02010600030101010101" pitchFamily="2" charset="-122"/>
                </a:defRPr>
              </a:lvl2pPr>
              <a:lvl3pPr marL="1143000" indent="-228600">
                <a:defRPr b="1">
                  <a:solidFill>
                    <a:schemeClr val="tx1"/>
                  </a:solidFill>
                  <a:latin typeface="Comic Sans MS" panose="030F0702030302020204" pitchFamily="66" charset="0"/>
                  <a:ea typeface="宋体" panose="02010600030101010101" pitchFamily="2" charset="-122"/>
                </a:defRPr>
              </a:lvl3pPr>
              <a:lvl4pPr marL="1600200" indent="-228600">
                <a:defRPr b="1">
                  <a:solidFill>
                    <a:schemeClr val="tx1"/>
                  </a:solidFill>
                  <a:latin typeface="Comic Sans MS" panose="030F0702030302020204" pitchFamily="66" charset="0"/>
                  <a:ea typeface="宋体" panose="02010600030101010101" pitchFamily="2" charset="-122"/>
                </a:defRPr>
              </a:lvl4pPr>
              <a:lvl5pPr marL="2057400" indent="-22860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algn="ctr">
                <a:lnSpc>
                  <a:spcPct val="120000"/>
                </a:lnSpc>
              </a:pPr>
              <a:r>
                <a:rPr lang="zh-CN" altLang="en-US" sz="2400"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数显式仪表读数算法</a:t>
              </a:r>
            </a:p>
          </p:txBody>
        </p:sp>
        <p:cxnSp>
          <p:nvCxnSpPr>
            <p:cNvPr id="27" name="直接连接符 26">
              <a:extLst>
                <a:ext uri="{FF2B5EF4-FFF2-40B4-BE49-F238E27FC236}">
                  <a16:creationId xmlns:a16="http://schemas.microsoft.com/office/drawing/2014/main" id="{0EB10006-E23E-AD5F-CF78-23F5DB951077}"/>
                </a:ext>
              </a:extLst>
            </p:cNvPr>
            <p:cNvCxnSpPr/>
            <p:nvPr/>
          </p:nvCxnSpPr>
          <p:spPr bwMode="auto">
            <a:xfrm>
              <a:off x="5843649" y="1042276"/>
              <a:ext cx="504637" cy="0"/>
            </a:xfrm>
            <a:prstGeom prst="line">
              <a:avLst/>
            </a:prstGeom>
            <a:solidFill>
              <a:schemeClr val="accent1"/>
            </a:solidFill>
            <a:ln w="28575" cap="flat" cmpd="sng" algn="ctr">
              <a:solidFill>
                <a:schemeClr val="tx1">
                  <a:lumMod val="75000"/>
                  <a:lumOff val="25000"/>
                </a:schemeClr>
              </a:solidFill>
              <a:prstDash val="solid"/>
              <a:round/>
              <a:headEnd type="none" w="med" len="med"/>
              <a:tailEnd type="none" w="med" len="med"/>
            </a:ln>
            <a:effectLst/>
          </p:spPr>
        </p:cxnSp>
      </p:grpSp>
      <p:grpSp>
        <p:nvGrpSpPr>
          <p:cNvPr id="35" name="组合 34">
            <a:extLst>
              <a:ext uri="{FF2B5EF4-FFF2-40B4-BE49-F238E27FC236}">
                <a16:creationId xmlns:a16="http://schemas.microsoft.com/office/drawing/2014/main" id="{8ABDE9F8-2589-B923-1BE9-7FC06DDCD6F0}"/>
              </a:ext>
            </a:extLst>
          </p:cNvPr>
          <p:cNvGrpSpPr/>
          <p:nvPr/>
        </p:nvGrpSpPr>
        <p:grpSpPr>
          <a:xfrm>
            <a:off x="10125074" y="4591421"/>
            <a:ext cx="1381559" cy="1388991"/>
            <a:chOff x="10066474" y="4591421"/>
            <a:chExt cx="1440160" cy="1388991"/>
          </a:xfrm>
        </p:grpSpPr>
        <p:sp>
          <p:nvSpPr>
            <p:cNvPr id="33" name="椭圆 32">
              <a:extLst>
                <a:ext uri="{FF2B5EF4-FFF2-40B4-BE49-F238E27FC236}">
                  <a16:creationId xmlns:a16="http://schemas.microsoft.com/office/drawing/2014/main" id="{23BF123D-5DAC-3B33-21FD-DCD54C821A00}"/>
                </a:ext>
              </a:extLst>
            </p:cNvPr>
            <p:cNvSpPr/>
            <p:nvPr/>
          </p:nvSpPr>
          <p:spPr>
            <a:xfrm>
              <a:off x="10066474" y="4591421"/>
              <a:ext cx="1440160" cy="138899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54">
              <a:extLst>
                <a:ext uri="{FF2B5EF4-FFF2-40B4-BE49-F238E27FC236}">
                  <a16:creationId xmlns:a16="http://schemas.microsoft.com/office/drawing/2014/main" id="{F711FE49-50EB-027D-7B23-01EB16728E54}"/>
                </a:ext>
              </a:extLst>
            </p:cNvPr>
            <p:cNvSpPr>
              <a:spLocks noEditPoints="1"/>
            </p:cNvSpPr>
            <p:nvPr/>
          </p:nvSpPr>
          <p:spPr bwMode="auto">
            <a:xfrm>
              <a:off x="10307934" y="4869219"/>
              <a:ext cx="957241" cy="816985"/>
            </a:xfrm>
            <a:custGeom>
              <a:avLst/>
              <a:gdLst>
                <a:gd name="T0" fmla="*/ 154 w 213"/>
                <a:gd name="T1" fmla="*/ 52 h 188"/>
                <a:gd name="T2" fmla="*/ 115 w 213"/>
                <a:gd name="T3" fmla="*/ 91 h 188"/>
                <a:gd name="T4" fmla="*/ 98 w 213"/>
                <a:gd name="T5" fmla="*/ 91 h 188"/>
                <a:gd name="T6" fmla="*/ 59 w 213"/>
                <a:gd name="T7" fmla="*/ 52 h 188"/>
                <a:gd name="T8" fmla="*/ 59 w 213"/>
                <a:gd name="T9" fmla="*/ 11 h 188"/>
                <a:gd name="T10" fmla="*/ 100 w 213"/>
                <a:gd name="T11" fmla="*/ 11 h 188"/>
                <a:gd name="T12" fmla="*/ 106 w 213"/>
                <a:gd name="T13" fmla="*/ 17 h 188"/>
                <a:gd name="T14" fmla="*/ 113 w 213"/>
                <a:gd name="T15" fmla="*/ 11 h 188"/>
                <a:gd name="T16" fmla="*/ 154 w 213"/>
                <a:gd name="T17" fmla="*/ 11 h 188"/>
                <a:gd name="T18" fmla="*/ 154 w 213"/>
                <a:gd name="T19" fmla="*/ 52 h 188"/>
                <a:gd name="T20" fmla="*/ 73 w 213"/>
                <a:gd name="T21" fmla="*/ 101 h 188"/>
                <a:gd name="T22" fmla="*/ 54 w 213"/>
                <a:gd name="T23" fmla="*/ 84 h 188"/>
                <a:gd name="T24" fmla="*/ 37 w 213"/>
                <a:gd name="T25" fmla="*/ 71 h 188"/>
                <a:gd name="T26" fmla="*/ 32 w 213"/>
                <a:gd name="T27" fmla="*/ 90 h 188"/>
                <a:gd name="T28" fmla="*/ 46 w 213"/>
                <a:gd name="T29" fmla="*/ 106 h 188"/>
                <a:gd name="T30" fmla="*/ 50 w 213"/>
                <a:gd name="T31" fmla="*/ 117 h 188"/>
                <a:gd name="T32" fmla="*/ 42 w 213"/>
                <a:gd name="T33" fmla="*/ 108 h 188"/>
                <a:gd name="T34" fmla="*/ 29 w 213"/>
                <a:gd name="T35" fmla="*/ 93 h 188"/>
                <a:gd name="T36" fmla="*/ 27 w 213"/>
                <a:gd name="T37" fmla="*/ 68 h 188"/>
                <a:gd name="T38" fmla="*/ 32 w 213"/>
                <a:gd name="T39" fmla="*/ 37 h 188"/>
                <a:gd name="T40" fmla="*/ 19 w 213"/>
                <a:gd name="T41" fmla="*/ 25 h 188"/>
                <a:gd name="T42" fmla="*/ 5 w 213"/>
                <a:gd name="T43" fmla="*/ 60 h 188"/>
                <a:gd name="T44" fmla="*/ 0 w 213"/>
                <a:gd name="T45" fmla="*/ 101 h 188"/>
                <a:gd name="T46" fmla="*/ 12 w 213"/>
                <a:gd name="T47" fmla="*/ 124 h 188"/>
                <a:gd name="T48" fmla="*/ 38 w 213"/>
                <a:gd name="T49" fmla="*/ 167 h 188"/>
                <a:gd name="T50" fmla="*/ 38 w 213"/>
                <a:gd name="T51" fmla="*/ 188 h 188"/>
                <a:gd name="T52" fmla="*/ 89 w 213"/>
                <a:gd name="T53" fmla="*/ 188 h 188"/>
                <a:gd name="T54" fmla="*/ 89 w 213"/>
                <a:gd name="T55" fmla="*/ 170 h 188"/>
                <a:gd name="T56" fmla="*/ 90 w 213"/>
                <a:gd name="T57" fmla="*/ 157 h 188"/>
                <a:gd name="T58" fmla="*/ 87 w 213"/>
                <a:gd name="T59" fmla="*/ 133 h 188"/>
                <a:gd name="T60" fmla="*/ 73 w 213"/>
                <a:gd name="T61" fmla="*/ 101 h 188"/>
                <a:gd name="T62" fmla="*/ 208 w 213"/>
                <a:gd name="T63" fmla="*/ 60 h 188"/>
                <a:gd name="T64" fmla="*/ 194 w 213"/>
                <a:gd name="T65" fmla="*/ 25 h 188"/>
                <a:gd name="T66" fmla="*/ 181 w 213"/>
                <a:gd name="T67" fmla="*/ 37 h 188"/>
                <a:gd name="T68" fmla="*/ 186 w 213"/>
                <a:gd name="T69" fmla="*/ 68 h 188"/>
                <a:gd name="T70" fmla="*/ 184 w 213"/>
                <a:gd name="T71" fmla="*/ 93 h 188"/>
                <a:gd name="T72" fmla="*/ 171 w 213"/>
                <a:gd name="T73" fmla="*/ 108 h 188"/>
                <a:gd name="T74" fmla="*/ 163 w 213"/>
                <a:gd name="T75" fmla="*/ 117 h 188"/>
                <a:gd name="T76" fmla="*/ 167 w 213"/>
                <a:gd name="T77" fmla="*/ 106 h 188"/>
                <a:gd name="T78" fmla="*/ 181 w 213"/>
                <a:gd name="T79" fmla="*/ 90 h 188"/>
                <a:gd name="T80" fmla="*/ 175 w 213"/>
                <a:gd name="T81" fmla="*/ 71 h 188"/>
                <a:gd name="T82" fmla="*/ 159 w 213"/>
                <a:gd name="T83" fmla="*/ 84 h 188"/>
                <a:gd name="T84" fmla="*/ 140 w 213"/>
                <a:gd name="T85" fmla="*/ 101 h 188"/>
                <a:gd name="T86" fmla="*/ 125 w 213"/>
                <a:gd name="T87" fmla="*/ 133 h 188"/>
                <a:gd name="T88" fmla="*/ 122 w 213"/>
                <a:gd name="T89" fmla="*/ 157 h 188"/>
                <a:gd name="T90" fmla="*/ 124 w 213"/>
                <a:gd name="T91" fmla="*/ 170 h 188"/>
                <a:gd name="T92" fmla="*/ 124 w 213"/>
                <a:gd name="T93" fmla="*/ 188 h 188"/>
                <a:gd name="T94" fmla="*/ 175 w 213"/>
                <a:gd name="T95" fmla="*/ 188 h 188"/>
                <a:gd name="T96" fmla="*/ 175 w 213"/>
                <a:gd name="T97" fmla="*/ 167 h 188"/>
                <a:gd name="T98" fmla="*/ 201 w 213"/>
                <a:gd name="T99" fmla="*/ 124 h 188"/>
                <a:gd name="T100" fmla="*/ 213 w 213"/>
                <a:gd name="T101" fmla="*/ 101 h 188"/>
                <a:gd name="T102" fmla="*/ 208 w 213"/>
                <a:gd name="T103" fmla="*/ 6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88">
                  <a:moveTo>
                    <a:pt x="154" y="52"/>
                  </a:moveTo>
                  <a:cubicBezTo>
                    <a:pt x="115" y="91"/>
                    <a:pt x="115" y="91"/>
                    <a:pt x="115" y="91"/>
                  </a:cubicBezTo>
                  <a:cubicBezTo>
                    <a:pt x="110" y="95"/>
                    <a:pt x="103" y="95"/>
                    <a:pt x="98" y="91"/>
                  </a:cubicBezTo>
                  <a:cubicBezTo>
                    <a:pt x="59" y="52"/>
                    <a:pt x="59" y="52"/>
                    <a:pt x="59" y="52"/>
                  </a:cubicBezTo>
                  <a:cubicBezTo>
                    <a:pt x="48" y="40"/>
                    <a:pt x="48" y="22"/>
                    <a:pt x="59" y="11"/>
                  </a:cubicBezTo>
                  <a:cubicBezTo>
                    <a:pt x="71" y="0"/>
                    <a:pt x="89" y="0"/>
                    <a:pt x="100" y="11"/>
                  </a:cubicBezTo>
                  <a:cubicBezTo>
                    <a:pt x="106" y="17"/>
                    <a:pt x="106" y="17"/>
                    <a:pt x="106" y="17"/>
                  </a:cubicBezTo>
                  <a:cubicBezTo>
                    <a:pt x="113" y="11"/>
                    <a:pt x="113" y="11"/>
                    <a:pt x="113" y="11"/>
                  </a:cubicBezTo>
                  <a:cubicBezTo>
                    <a:pt x="124" y="0"/>
                    <a:pt x="142" y="0"/>
                    <a:pt x="154" y="11"/>
                  </a:cubicBezTo>
                  <a:cubicBezTo>
                    <a:pt x="165" y="22"/>
                    <a:pt x="165" y="40"/>
                    <a:pt x="154" y="52"/>
                  </a:cubicBezTo>
                  <a:moveTo>
                    <a:pt x="73" y="101"/>
                  </a:moveTo>
                  <a:cubicBezTo>
                    <a:pt x="69" y="95"/>
                    <a:pt x="56" y="86"/>
                    <a:pt x="54" y="84"/>
                  </a:cubicBezTo>
                  <a:cubicBezTo>
                    <a:pt x="51" y="82"/>
                    <a:pt x="40" y="70"/>
                    <a:pt x="37" y="71"/>
                  </a:cubicBezTo>
                  <a:cubicBezTo>
                    <a:pt x="35" y="72"/>
                    <a:pt x="29" y="79"/>
                    <a:pt x="32" y="90"/>
                  </a:cubicBezTo>
                  <a:cubicBezTo>
                    <a:pt x="33" y="94"/>
                    <a:pt x="39" y="99"/>
                    <a:pt x="46" y="106"/>
                  </a:cubicBezTo>
                  <a:cubicBezTo>
                    <a:pt x="51" y="111"/>
                    <a:pt x="50" y="117"/>
                    <a:pt x="50" y="117"/>
                  </a:cubicBezTo>
                  <a:cubicBezTo>
                    <a:pt x="50" y="117"/>
                    <a:pt x="47" y="113"/>
                    <a:pt x="42" y="108"/>
                  </a:cubicBezTo>
                  <a:cubicBezTo>
                    <a:pt x="37" y="104"/>
                    <a:pt x="30" y="96"/>
                    <a:pt x="29" y="93"/>
                  </a:cubicBezTo>
                  <a:cubicBezTo>
                    <a:pt x="27" y="88"/>
                    <a:pt x="26" y="80"/>
                    <a:pt x="27" y="68"/>
                  </a:cubicBezTo>
                  <a:cubicBezTo>
                    <a:pt x="29" y="55"/>
                    <a:pt x="33" y="49"/>
                    <a:pt x="32" y="37"/>
                  </a:cubicBezTo>
                  <a:cubicBezTo>
                    <a:pt x="31" y="27"/>
                    <a:pt x="20" y="20"/>
                    <a:pt x="19" y="25"/>
                  </a:cubicBezTo>
                  <a:cubicBezTo>
                    <a:pt x="17" y="29"/>
                    <a:pt x="6" y="54"/>
                    <a:pt x="5" y="60"/>
                  </a:cubicBezTo>
                  <a:cubicBezTo>
                    <a:pt x="3" y="65"/>
                    <a:pt x="1" y="94"/>
                    <a:pt x="0" y="101"/>
                  </a:cubicBezTo>
                  <a:cubicBezTo>
                    <a:pt x="0" y="107"/>
                    <a:pt x="5" y="115"/>
                    <a:pt x="12" y="124"/>
                  </a:cubicBezTo>
                  <a:cubicBezTo>
                    <a:pt x="19" y="134"/>
                    <a:pt x="37" y="159"/>
                    <a:pt x="38" y="167"/>
                  </a:cubicBezTo>
                  <a:cubicBezTo>
                    <a:pt x="38" y="188"/>
                    <a:pt x="38" y="188"/>
                    <a:pt x="38" y="188"/>
                  </a:cubicBezTo>
                  <a:cubicBezTo>
                    <a:pt x="89" y="188"/>
                    <a:pt x="89" y="188"/>
                    <a:pt x="89" y="188"/>
                  </a:cubicBezTo>
                  <a:cubicBezTo>
                    <a:pt x="89" y="170"/>
                    <a:pt x="89" y="170"/>
                    <a:pt x="89" y="170"/>
                  </a:cubicBezTo>
                  <a:cubicBezTo>
                    <a:pt x="89" y="165"/>
                    <a:pt x="90" y="162"/>
                    <a:pt x="90" y="157"/>
                  </a:cubicBezTo>
                  <a:cubicBezTo>
                    <a:pt x="90" y="151"/>
                    <a:pt x="87" y="151"/>
                    <a:pt x="87" y="133"/>
                  </a:cubicBezTo>
                  <a:cubicBezTo>
                    <a:pt x="87" y="123"/>
                    <a:pt x="78" y="108"/>
                    <a:pt x="73" y="101"/>
                  </a:cubicBezTo>
                  <a:moveTo>
                    <a:pt x="208" y="60"/>
                  </a:moveTo>
                  <a:cubicBezTo>
                    <a:pt x="207" y="54"/>
                    <a:pt x="196" y="29"/>
                    <a:pt x="194" y="25"/>
                  </a:cubicBezTo>
                  <a:cubicBezTo>
                    <a:pt x="193" y="20"/>
                    <a:pt x="182" y="27"/>
                    <a:pt x="181" y="37"/>
                  </a:cubicBezTo>
                  <a:cubicBezTo>
                    <a:pt x="180" y="49"/>
                    <a:pt x="184" y="55"/>
                    <a:pt x="186" y="68"/>
                  </a:cubicBezTo>
                  <a:cubicBezTo>
                    <a:pt x="187" y="80"/>
                    <a:pt x="186" y="88"/>
                    <a:pt x="184" y="93"/>
                  </a:cubicBezTo>
                  <a:cubicBezTo>
                    <a:pt x="183" y="96"/>
                    <a:pt x="176" y="104"/>
                    <a:pt x="171" y="108"/>
                  </a:cubicBezTo>
                  <a:cubicBezTo>
                    <a:pt x="166" y="113"/>
                    <a:pt x="163" y="117"/>
                    <a:pt x="163" y="117"/>
                  </a:cubicBezTo>
                  <a:cubicBezTo>
                    <a:pt x="163" y="117"/>
                    <a:pt x="162" y="111"/>
                    <a:pt x="167" y="106"/>
                  </a:cubicBezTo>
                  <a:cubicBezTo>
                    <a:pt x="174" y="99"/>
                    <a:pt x="179" y="94"/>
                    <a:pt x="181" y="90"/>
                  </a:cubicBezTo>
                  <a:cubicBezTo>
                    <a:pt x="183" y="79"/>
                    <a:pt x="178" y="72"/>
                    <a:pt x="175" y="71"/>
                  </a:cubicBezTo>
                  <a:cubicBezTo>
                    <a:pt x="173" y="70"/>
                    <a:pt x="162" y="82"/>
                    <a:pt x="159" y="84"/>
                  </a:cubicBezTo>
                  <a:cubicBezTo>
                    <a:pt x="156" y="86"/>
                    <a:pt x="144" y="95"/>
                    <a:pt x="140" y="101"/>
                  </a:cubicBezTo>
                  <a:cubicBezTo>
                    <a:pt x="135" y="108"/>
                    <a:pt x="125" y="123"/>
                    <a:pt x="125" y="133"/>
                  </a:cubicBezTo>
                  <a:cubicBezTo>
                    <a:pt x="125" y="151"/>
                    <a:pt x="122" y="151"/>
                    <a:pt x="122" y="157"/>
                  </a:cubicBezTo>
                  <a:cubicBezTo>
                    <a:pt x="122" y="162"/>
                    <a:pt x="124" y="165"/>
                    <a:pt x="124" y="170"/>
                  </a:cubicBezTo>
                  <a:cubicBezTo>
                    <a:pt x="124" y="188"/>
                    <a:pt x="124" y="188"/>
                    <a:pt x="124" y="188"/>
                  </a:cubicBezTo>
                  <a:cubicBezTo>
                    <a:pt x="175" y="188"/>
                    <a:pt x="175" y="188"/>
                    <a:pt x="175" y="188"/>
                  </a:cubicBezTo>
                  <a:cubicBezTo>
                    <a:pt x="175" y="167"/>
                    <a:pt x="175" y="167"/>
                    <a:pt x="175" y="167"/>
                  </a:cubicBezTo>
                  <a:cubicBezTo>
                    <a:pt x="176" y="159"/>
                    <a:pt x="193" y="134"/>
                    <a:pt x="201" y="124"/>
                  </a:cubicBezTo>
                  <a:cubicBezTo>
                    <a:pt x="208" y="115"/>
                    <a:pt x="213" y="107"/>
                    <a:pt x="213" y="101"/>
                  </a:cubicBezTo>
                  <a:cubicBezTo>
                    <a:pt x="212" y="94"/>
                    <a:pt x="210" y="65"/>
                    <a:pt x="208" y="60"/>
                  </a:cubicBezTo>
                </a:path>
              </a:pathLst>
            </a:custGeom>
            <a:solidFill>
              <a:schemeClr val="bg1"/>
            </a:solidFill>
            <a:ln>
              <a:noFill/>
            </a:ln>
          </p:spPr>
          <p:txBody>
            <a:bodyPr vert="horz" wrap="square" lIns="91440" tIns="45720" rIns="91440" bIns="45720" numCol="1" anchor="t" anchorCtr="0" compatLnSpc="1"/>
            <a:lstStyle/>
            <a:p>
              <a:endParaRPr lang="en-US"/>
            </a:p>
          </p:txBody>
        </p:sp>
      </p:grpSp>
      <p:pic>
        <p:nvPicPr>
          <p:cNvPr id="143" name="picture 143">
            <a:extLst>
              <a:ext uri="{FF2B5EF4-FFF2-40B4-BE49-F238E27FC236}">
                <a16:creationId xmlns:a16="http://schemas.microsoft.com/office/drawing/2014/main" id="{31DCB1FF-2425-9BC2-2FB9-2939B1000878}"/>
              </a:ext>
            </a:extLst>
          </p:cNvPr>
          <p:cNvPicPr>
            <a:picLocks noChangeAspect="1"/>
          </p:cNvPicPr>
          <p:nvPr/>
        </p:nvPicPr>
        <p:blipFill>
          <a:blip r:embed="rId3"/>
          <a:stretch>
            <a:fillRect/>
          </a:stretch>
        </p:blipFill>
        <p:spPr>
          <a:xfrm rot="21600000">
            <a:off x="10701527" y="150876"/>
            <a:ext cx="1359407" cy="518160"/>
          </a:xfrm>
          <a:prstGeom prst="rect">
            <a:avLst/>
          </a:prstGeom>
        </p:spPr>
      </p:pic>
      <p:pic>
        <p:nvPicPr>
          <p:cNvPr id="1317" name="picture 1317">
            <a:extLst>
              <a:ext uri="{FF2B5EF4-FFF2-40B4-BE49-F238E27FC236}">
                <a16:creationId xmlns:a16="http://schemas.microsoft.com/office/drawing/2014/main" id="{747EC807-B0BD-CD03-2898-936C085B8118}"/>
              </a:ext>
            </a:extLst>
          </p:cNvPr>
          <p:cNvPicPr>
            <a:picLocks noChangeAspect="1"/>
          </p:cNvPicPr>
          <p:nvPr/>
        </p:nvPicPr>
        <p:blipFill>
          <a:blip r:embed="rId4"/>
          <a:stretch>
            <a:fillRect/>
          </a:stretch>
        </p:blipFill>
        <p:spPr>
          <a:xfrm rot="21600000">
            <a:off x="182879" y="79248"/>
            <a:ext cx="3276600" cy="589787"/>
          </a:xfrm>
          <a:prstGeom prst="rect">
            <a:avLst/>
          </a:prstGeom>
        </p:spPr>
      </p:pic>
      <p:pic>
        <p:nvPicPr>
          <p:cNvPr id="5" name="图片 4">
            <a:extLst>
              <a:ext uri="{FF2B5EF4-FFF2-40B4-BE49-F238E27FC236}">
                <a16:creationId xmlns:a16="http://schemas.microsoft.com/office/drawing/2014/main" id="{681B9831-9F5C-1B4F-EA18-6615CC718DE7}"/>
              </a:ext>
            </a:extLst>
          </p:cNvPr>
          <p:cNvPicPr>
            <a:picLocks noChangeAspect="1"/>
          </p:cNvPicPr>
          <p:nvPr/>
        </p:nvPicPr>
        <p:blipFill>
          <a:blip r:embed="rId5"/>
          <a:srcRect t="-1" r="35148" b="-6433"/>
          <a:stretch/>
        </p:blipFill>
        <p:spPr>
          <a:xfrm>
            <a:off x="3665224" y="2681770"/>
            <a:ext cx="4953577" cy="1130759"/>
          </a:xfrm>
          <a:prstGeom prst="rect">
            <a:avLst/>
          </a:prstGeom>
        </p:spPr>
      </p:pic>
      <p:sp>
        <p:nvSpPr>
          <p:cNvPr id="7" name="文本框 6">
            <a:extLst>
              <a:ext uri="{FF2B5EF4-FFF2-40B4-BE49-F238E27FC236}">
                <a16:creationId xmlns:a16="http://schemas.microsoft.com/office/drawing/2014/main" id="{55CA2A01-BEAE-1823-89C6-545EB32699D1}"/>
              </a:ext>
            </a:extLst>
          </p:cNvPr>
          <p:cNvSpPr txBox="1"/>
          <p:nvPr/>
        </p:nvSpPr>
        <p:spPr>
          <a:xfrm>
            <a:off x="761073" y="2056117"/>
            <a:ext cx="11235624" cy="369332"/>
          </a:xfrm>
          <a:prstGeom prst="rect">
            <a:avLst/>
          </a:prstGeom>
          <a:noFill/>
        </p:spPr>
        <p:txBody>
          <a:bodyPr wrap="square">
            <a:spAutoFit/>
          </a:bodyPr>
          <a:lstStyle/>
          <a:p>
            <a:r>
              <a:rPr lang="zh-CN" altLang="en-US" dirty="0"/>
              <a:t>将根据识别模块输出的读数位置和读数类别进行排列组合，通过数值组合公式处理，获得最终的读数结果</a:t>
            </a:r>
          </a:p>
        </p:txBody>
      </p:sp>
      <p:pic>
        <p:nvPicPr>
          <p:cNvPr id="8" name="图片 7">
            <a:extLst>
              <a:ext uri="{FF2B5EF4-FFF2-40B4-BE49-F238E27FC236}">
                <a16:creationId xmlns:a16="http://schemas.microsoft.com/office/drawing/2014/main" id="{44DFC37C-B7BE-CF43-4527-656AAB66A5B6}"/>
              </a:ext>
            </a:extLst>
          </p:cNvPr>
          <p:cNvPicPr>
            <a:picLocks noChangeAspect="1"/>
          </p:cNvPicPr>
          <p:nvPr/>
        </p:nvPicPr>
        <p:blipFill>
          <a:blip r:embed="rId6"/>
          <a:stretch>
            <a:fillRect/>
          </a:stretch>
        </p:blipFill>
        <p:spPr>
          <a:xfrm>
            <a:off x="4235893" y="3735885"/>
            <a:ext cx="3457143" cy="2266667"/>
          </a:xfrm>
          <a:prstGeom prst="rect">
            <a:avLst/>
          </a:prstGeom>
        </p:spPr>
      </p:pic>
      <p:sp>
        <p:nvSpPr>
          <p:cNvPr id="10" name="文本框 9">
            <a:extLst>
              <a:ext uri="{FF2B5EF4-FFF2-40B4-BE49-F238E27FC236}">
                <a16:creationId xmlns:a16="http://schemas.microsoft.com/office/drawing/2014/main" id="{A5D94FCF-8C2E-72FB-26F1-442FD0D304E4}"/>
              </a:ext>
            </a:extLst>
          </p:cNvPr>
          <p:cNvSpPr txBox="1"/>
          <p:nvPr/>
        </p:nvSpPr>
        <p:spPr>
          <a:xfrm>
            <a:off x="4454948" y="6095684"/>
            <a:ext cx="6097978" cy="369332"/>
          </a:xfrm>
          <a:prstGeom prst="rect">
            <a:avLst/>
          </a:prstGeom>
          <a:noFill/>
        </p:spPr>
        <p:txBody>
          <a:bodyPr wrap="square">
            <a:spAutoFit/>
          </a:bodyPr>
          <a:lstStyle/>
          <a:p>
            <a:r>
              <a:rPr lang="zh-CN" altLang="en-US" dirty="0"/>
              <a:t>数显仪表示数读数结果实例</a:t>
            </a:r>
          </a:p>
        </p:txBody>
      </p:sp>
    </p:spTree>
    <p:extLst>
      <p:ext uri="{BB962C8B-B14F-4D97-AF65-F5344CB8AC3E}">
        <p14:creationId xmlns:p14="http://schemas.microsoft.com/office/powerpoint/2010/main" val="34453185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7D198-74B8-353F-569D-B3E33A2E56FE}"/>
            </a:ext>
          </a:extLst>
        </p:cNvPr>
        <p:cNvGrpSpPr/>
        <p:nvPr/>
      </p:nvGrpSpPr>
      <p:grpSpPr>
        <a:xfrm>
          <a:off x="0" y="0"/>
          <a:ext cx="0" cy="0"/>
          <a:chOff x="0" y="0"/>
          <a:chExt cx="0" cy="0"/>
        </a:xfrm>
      </p:grpSpPr>
      <p:grpSp>
        <p:nvGrpSpPr>
          <p:cNvPr id="35" name="组合 34">
            <a:extLst>
              <a:ext uri="{FF2B5EF4-FFF2-40B4-BE49-F238E27FC236}">
                <a16:creationId xmlns:a16="http://schemas.microsoft.com/office/drawing/2014/main" id="{6C3CC72F-4847-6EF9-6191-28F5233C5A84}"/>
              </a:ext>
            </a:extLst>
          </p:cNvPr>
          <p:cNvGrpSpPr/>
          <p:nvPr/>
        </p:nvGrpSpPr>
        <p:grpSpPr>
          <a:xfrm>
            <a:off x="10125074" y="4591421"/>
            <a:ext cx="1381559" cy="1388991"/>
            <a:chOff x="10066474" y="4591421"/>
            <a:chExt cx="1440160" cy="1388991"/>
          </a:xfrm>
        </p:grpSpPr>
        <p:sp>
          <p:nvSpPr>
            <p:cNvPr id="33" name="椭圆 32">
              <a:extLst>
                <a:ext uri="{FF2B5EF4-FFF2-40B4-BE49-F238E27FC236}">
                  <a16:creationId xmlns:a16="http://schemas.microsoft.com/office/drawing/2014/main" id="{1148D274-07D6-C4FC-CECE-174CA170AF0D}"/>
                </a:ext>
              </a:extLst>
            </p:cNvPr>
            <p:cNvSpPr/>
            <p:nvPr/>
          </p:nvSpPr>
          <p:spPr>
            <a:xfrm>
              <a:off x="10066474" y="4591421"/>
              <a:ext cx="1440160" cy="138899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54">
              <a:extLst>
                <a:ext uri="{FF2B5EF4-FFF2-40B4-BE49-F238E27FC236}">
                  <a16:creationId xmlns:a16="http://schemas.microsoft.com/office/drawing/2014/main" id="{C13CEB4D-88EF-6B87-B78D-0B2D7C832051}"/>
                </a:ext>
              </a:extLst>
            </p:cNvPr>
            <p:cNvSpPr>
              <a:spLocks noEditPoints="1"/>
            </p:cNvSpPr>
            <p:nvPr/>
          </p:nvSpPr>
          <p:spPr bwMode="auto">
            <a:xfrm>
              <a:off x="10307934" y="4869219"/>
              <a:ext cx="957241" cy="816985"/>
            </a:xfrm>
            <a:custGeom>
              <a:avLst/>
              <a:gdLst>
                <a:gd name="T0" fmla="*/ 154 w 213"/>
                <a:gd name="T1" fmla="*/ 52 h 188"/>
                <a:gd name="T2" fmla="*/ 115 w 213"/>
                <a:gd name="T3" fmla="*/ 91 h 188"/>
                <a:gd name="T4" fmla="*/ 98 w 213"/>
                <a:gd name="T5" fmla="*/ 91 h 188"/>
                <a:gd name="T6" fmla="*/ 59 w 213"/>
                <a:gd name="T7" fmla="*/ 52 h 188"/>
                <a:gd name="T8" fmla="*/ 59 w 213"/>
                <a:gd name="T9" fmla="*/ 11 h 188"/>
                <a:gd name="T10" fmla="*/ 100 w 213"/>
                <a:gd name="T11" fmla="*/ 11 h 188"/>
                <a:gd name="T12" fmla="*/ 106 w 213"/>
                <a:gd name="T13" fmla="*/ 17 h 188"/>
                <a:gd name="T14" fmla="*/ 113 w 213"/>
                <a:gd name="T15" fmla="*/ 11 h 188"/>
                <a:gd name="T16" fmla="*/ 154 w 213"/>
                <a:gd name="T17" fmla="*/ 11 h 188"/>
                <a:gd name="T18" fmla="*/ 154 w 213"/>
                <a:gd name="T19" fmla="*/ 52 h 188"/>
                <a:gd name="T20" fmla="*/ 73 w 213"/>
                <a:gd name="T21" fmla="*/ 101 h 188"/>
                <a:gd name="T22" fmla="*/ 54 w 213"/>
                <a:gd name="T23" fmla="*/ 84 h 188"/>
                <a:gd name="T24" fmla="*/ 37 w 213"/>
                <a:gd name="T25" fmla="*/ 71 h 188"/>
                <a:gd name="T26" fmla="*/ 32 w 213"/>
                <a:gd name="T27" fmla="*/ 90 h 188"/>
                <a:gd name="T28" fmla="*/ 46 w 213"/>
                <a:gd name="T29" fmla="*/ 106 h 188"/>
                <a:gd name="T30" fmla="*/ 50 w 213"/>
                <a:gd name="T31" fmla="*/ 117 h 188"/>
                <a:gd name="T32" fmla="*/ 42 w 213"/>
                <a:gd name="T33" fmla="*/ 108 h 188"/>
                <a:gd name="T34" fmla="*/ 29 w 213"/>
                <a:gd name="T35" fmla="*/ 93 h 188"/>
                <a:gd name="T36" fmla="*/ 27 w 213"/>
                <a:gd name="T37" fmla="*/ 68 h 188"/>
                <a:gd name="T38" fmla="*/ 32 w 213"/>
                <a:gd name="T39" fmla="*/ 37 h 188"/>
                <a:gd name="T40" fmla="*/ 19 w 213"/>
                <a:gd name="T41" fmla="*/ 25 h 188"/>
                <a:gd name="T42" fmla="*/ 5 w 213"/>
                <a:gd name="T43" fmla="*/ 60 h 188"/>
                <a:gd name="T44" fmla="*/ 0 w 213"/>
                <a:gd name="T45" fmla="*/ 101 h 188"/>
                <a:gd name="T46" fmla="*/ 12 w 213"/>
                <a:gd name="T47" fmla="*/ 124 h 188"/>
                <a:gd name="T48" fmla="*/ 38 w 213"/>
                <a:gd name="T49" fmla="*/ 167 h 188"/>
                <a:gd name="T50" fmla="*/ 38 w 213"/>
                <a:gd name="T51" fmla="*/ 188 h 188"/>
                <a:gd name="T52" fmla="*/ 89 w 213"/>
                <a:gd name="T53" fmla="*/ 188 h 188"/>
                <a:gd name="T54" fmla="*/ 89 w 213"/>
                <a:gd name="T55" fmla="*/ 170 h 188"/>
                <a:gd name="T56" fmla="*/ 90 w 213"/>
                <a:gd name="T57" fmla="*/ 157 h 188"/>
                <a:gd name="T58" fmla="*/ 87 w 213"/>
                <a:gd name="T59" fmla="*/ 133 h 188"/>
                <a:gd name="T60" fmla="*/ 73 w 213"/>
                <a:gd name="T61" fmla="*/ 101 h 188"/>
                <a:gd name="T62" fmla="*/ 208 w 213"/>
                <a:gd name="T63" fmla="*/ 60 h 188"/>
                <a:gd name="T64" fmla="*/ 194 w 213"/>
                <a:gd name="T65" fmla="*/ 25 h 188"/>
                <a:gd name="T66" fmla="*/ 181 w 213"/>
                <a:gd name="T67" fmla="*/ 37 h 188"/>
                <a:gd name="T68" fmla="*/ 186 w 213"/>
                <a:gd name="T69" fmla="*/ 68 h 188"/>
                <a:gd name="T70" fmla="*/ 184 w 213"/>
                <a:gd name="T71" fmla="*/ 93 h 188"/>
                <a:gd name="T72" fmla="*/ 171 w 213"/>
                <a:gd name="T73" fmla="*/ 108 h 188"/>
                <a:gd name="T74" fmla="*/ 163 w 213"/>
                <a:gd name="T75" fmla="*/ 117 h 188"/>
                <a:gd name="T76" fmla="*/ 167 w 213"/>
                <a:gd name="T77" fmla="*/ 106 h 188"/>
                <a:gd name="T78" fmla="*/ 181 w 213"/>
                <a:gd name="T79" fmla="*/ 90 h 188"/>
                <a:gd name="T80" fmla="*/ 175 w 213"/>
                <a:gd name="T81" fmla="*/ 71 h 188"/>
                <a:gd name="T82" fmla="*/ 159 w 213"/>
                <a:gd name="T83" fmla="*/ 84 h 188"/>
                <a:gd name="T84" fmla="*/ 140 w 213"/>
                <a:gd name="T85" fmla="*/ 101 h 188"/>
                <a:gd name="T86" fmla="*/ 125 w 213"/>
                <a:gd name="T87" fmla="*/ 133 h 188"/>
                <a:gd name="T88" fmla="*/ 122 w 213"/>
                <a:gd name="T89" fmla="*/ 157 h 188"/>
                <a:gd name="T90" fmla="*/ 124 w 213"/>
                <a:gd name="T91" fmla="*/ 170 h 188"/>
                <a:gd name="T92" fmla="*/ 124 w 213"/>
                <a:gd name="T93" fmla="*/ 188 h 188"/>
                <a:gd name="T94" fmla="*/ 175 w 213"/>
                <a:gd name="T95" fmla="*/ 188 h 188"/>
                <a:gd name="T96" fmla="*/ 175 w 213"/>
                <a:gd name="T97" fmla="*/ 167 h 188"/>
                <a:gd name="T98" fmla="*/ 201 w 213"/>
                <a:gd name="T99" fmla="*/ 124 h 188"/>
                <a:gd name="T100" fmla="*/ 213 w 213"/>
                <a:gd name="T101" fmla="*/ 101 h 188"/>
                <a:gd name="T102" fmla="*/ 208 w 213"/>
                <a:gd name="T103" fmla="*/ 6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88">
                  <a:moveTo>
                    <a:pt x="154" y="52"/>
                  </a:moveTo>
                  <a:cubicBezTo>
                    <a:pt x="115" y="91"/>
                    <a:pt x="115" y="91"/>
                    <a:pt x="115" y="91"/>
                  </a:cubicBezTo>
                  <a:cubicBezTo>
                    <a:pt x="110" y="95"/>
                    <a:pt x="103" y="95"/>
                    <a:pt x="98" y="91"/>
                  </a:cubicBezTo>
                  <a:cubicBezTo>
                    <a:pt x="59" y="52"/>
                    <a:pt x="59" y="52"/>
                    <a:pt x="59" y="52"/>
                  </a:cubicBezTo>
                  <a:cubicBezTo>
                    <a:pt x="48" y="40"/>
                    <a:pt x="48" y="22"/>
                    <a:pt x="59" y="11"/>
                  </a:cubicBezTo>
                  <a:cubicBezTo>
                    <a:pt x="71" y="0"/>
                    <a:pt x="89" y="0"/>
                    <a:pt x="100" y="11"/>
                  </a:cubicBezTo>
                  <a:cubicBezTo>
                    <a:pt x="106" y="17"/>
                    <a:pt x="106" y="17"/>
                    <a:pt x="106" y="17"/>
                  </a:cubicBezTo>
                  <a:cubicBezTo>
                    <a:pt x="113" y="11"/>
                    <a:pt x="113" y="11"/>
                    <a:pt x="113" y="11"/>
                  </a:cubicBezTo>
                  <a:cubicBezTo>
                    <a:pt x="124" y="0"/>
                    <a:pt x="142" y="0"/>
                    <a:pt x="154" y="11"/>
                  </a:cubicBezTo>
                  <a:cubicBezTo>
                    <a:pt x="165" y="22"/>
                    <a:pt x="165" y="40"/>
                    <a:pt x="154" y="52"/>
                  </a:cubicBezTo>
                  <a:moveTo>
                    <a:pt x="73" y="101"/>
                  </a:moveTo>
                  <a:cubicBezTo>
                    <a:pt x="69" y="95"/>
                    <a:pt x="56" y="86"/>
                    <a:pt x="54" y="84"/>
                  </a:cubicBezTo>
                  <a:cubicBezTo>
                    <a:pt x="51" y="82"/>
                    <a:pt x="40" y="70"/>
                    <a:pt x="37" y="71"/>
                  </a:cubicBezTo>
                  <a:cubicBezTo>
                    <a:pt x="35" y="72"/>
                    <a:pt x="29" y="79"/>
                    <a:pt x="32" y="90"/>
                  </a:cubicBezTo>
                  <a:cubicBezTo>
                    <a:pt x="33" y="94"/>
                    <a:pt x="39" y="99"/>
                    <a:pt x="46" y="106"/>
                  </a:cubicBezTo>
                  <a:cubicBezTo>
                    <a:pt x="51" y="111"/>
                    <a:pt x="50" y="117"/>
                    <a:pt x="50" y="117"/>
                  </a:cubicBezTo>
                  <a:cubicBezTo>
                    <a:pt x="50" y="117"/>
                    <a:pt x="47" y="113"/>
                    <a:pt x="42" y="108"/>
                  </a:cubicBezTo>
                  <a:cubicBezTo>
                    <a:pt x="37" y="104"/>
                    <a:pt x="30" y="96"/>
                    <a:pt x="29" y="93"/>
                  </a:cubicBezTo>
                  <a:cubicBezTo>
                    <a:pt x="27" y="88"/>
                    <a:pt x="26" y="80"/>
                    <a:pt x="27" y="68"/>
                  </a:cubicBezTo>
                  <a:cubicBezTo>
                    <a:pt x="29" y="55"/>
                    <a:pt x="33" y="49"/>
                    <a:pt x="32" y="37"/>
                  </a:cubicBezTo>
                  <a:cubicBezTo>
                    <a:pt x="31" y="27"/>
                    <a:pt x="20" y="20"/>
                    <a:pt x="19" y="25"/>
                  </a:cubicBezTo>
                  <a:cubicBezTo>
                    <a:pt x="17" y="29"/>
                    <a:pt x="6" y="54"/>
                    <a:pt x="5" y="60"/>
                  </a:cubicBezTo>
                  <a:cubicBezTo>
                    <a:pt x="3" y="65"/>
                    <a:pt x="1" y="94"/>
                    <a:pt x="0" y="101"/>
                  </a:cubicBezTo>
                  <a:cubicBezTo>
                    <a:pt x="0" y="107"/>
                    <a:pt x="5" y="115"/>
                    <a:pt x="12" y="124"/>
                  </a:cubicBezTo>
                  <a:cubicBezTo>
                    <a:pt x="19" y="134"/>
                    <a:pt x="37" y="159"/>
                    <a:pt x="38" y="167"/>
                  </a:cubicBezTo>
                  <a:cubicBezTo>
                    <a:pt x="38" y="188"/>
                    <a:pt x="38" y="188"/>
                    <a:pt x="38" y="188"/>
                  </a:cubicBezTo>
                  <a:cubicBezTo>
                    <a:pt x="89" y="188"/>
                    <a:pt x="89" y="188"/>
                    <a:pt x="89" y="188"/>
                  </a:cubicBezTo>
                  <a:cubicBezTo>
                    <a:pt x="89" y="170"/>
                    <a:pt x="89" y="170"/>
                    <a:pt x="89" y="170"/>
                  </a:cubicBezTo>
                  <a:cubicBezTo>
                    <a:pt x="89" y="165"/>
                    <a:pt x="90" y="162"/>
                    <a:pt x="90" y="157"/>
                  </a:cubicBezTo>
                  <a:cubicBezTo>
                    <a:pt x="90" y="151"/>
                    <a:pt x="87" y="151"/>
                    <a:pt x="87" y="133"/>
                  </a:cubicBezTo>
                  <a:cubicBezTo>
                    <a:pt x="87" y="123"/>
                    <a:pt x="78" y="108"/>
                    <a:pt x="73" y="101"/>
                  </a:cubicBezTo>
                  <a:moveTo>
                    <a:pt x="208" y="60"/>
                  </a:moveTo>
                  <a:cubicBezTo>
                    <a:pt x="207" y="54"/>
                    <a:pt x="196" y="29"/>
                    <a:pt x="194" y="25"/>
                  </a:cubicBezTo>
                  <a:cubicBezTo>
                    <a:pt x="193" y="20"/>
                    <a:pt x="182" y="27"/>
                    <a:pt x="181" y="37"/>
                  </a:cubicBezTo>
                  <a:cubicBezTo>
                    <a:pt x="180" y="49"/>
                    <a:pt x="184" y="55"/>
                    <a:pt x="186" y="68"/>
                  </a:cubicBezTo>
                  <a:cubicBezTo>
                    <a:pt x="187" y="80"/>
                    <a:pt x="186" y="88"/>
                    <a:pt x="184" y="93"/>
                  </a:cubicBezTo>
                  <a:cubicBezTo>
                    <a:pt x="183" y="96"/>
                    <a:pt x="176" y="104"/>
                    <a:pt x="171" y="108"/>
                  </a:cubicBezTo>
                  <a:cubicBezTo>
                    <a:pt x="166" y="113"/>
                    <a:pt x="163" y="117"/>
                    <a:pt x="163" y="117"/>
                  </a:cubicBezTo>
                  <a:cubicBezTo>
                    <a:pt x="163" y="117"/>
                    <a:pt x="162" y="111"/>
                    <a:pt x="167" y="106"/>
                  </a:cubicBezTo>
                  <a:cubicBezTo>
                    <a:pt x="174" y="99"/>
                    <a:pt x="179" y="94"/>
                    <a:pt x="181" y="90"/>
                  </a:cubicBezTo>
                  <a:cubicBezTo>
                    <a:pt x="183" y="79"/>
                    <a:pt x="178" y="72"/>
                    <a:pt x="175" y="71"/>
                  </a:cubicBezTo>
                  <a:cubicBezTo>
                    <a:pt x="173" y="70"/>
                    <a:pt x="162" y="82"/>
                    <a:pt x="159" y="84"/>
                  </a:cubicBezTo>
                  <a:cubicBezTo>
                    <a:pt x="156" y="86"/>
                    <a:pt x="144" y="95"/>
                    <a:pt x="140" y="101"/>
                  </a:cubicBezTo>
                  <a:cubicBezTo>
                    <a:pt x="135" y="108"/>
                    <a:pt x="125" y="123"/>
                    <a:pt x="125" y="133"/>
                  </a:cubicBezTo>
                  <a:cubicBezTo>
                    <a:pt x="125" y="151"/>
                    <a:pt x="122" y="151"/>
                    <a:pt x="122" y="157"/>
                  </a:cubicBezTo>
                  <a:cubicBezTo>
                    <a:pt x="122" y="162"/>
                    <a:pt x="124" y="165"/>
                    <a:pt x="124" y="170"/>
                  </a:cubicBezTo>
                  <a:cubicBezTo>
                    <a:pt x="124" y="188"/>
                    <a:pt x="124" y="188"/>
                    <a:pt x="124" y="188"/>
                  </a:cubicBezTo>
                  <a:cubicBezTo>
                    <a:pt x="175" y="188"/>
                    <a:pt x="175" y="188"/>
                    <a:pt x="175" y="188"/>
                  </a:cubicBezTo>
                  <a:cubicBezTo>
                    <a:pt x="175" y="167"/>
                    <a:pt x="175" y="167"/>
                    <a:pt x="175" y="167"/>
                  </a:cubicBezTo>
                  <a:cubicBezTo>
                    <a:pt x="176" y="159"/>
                    <a:pt x="193" y="134"/>
                    <a:pt x="201" y="124"/>
                  </a:cubicBezTo>
                  <a:cubicBezTo>
                    <a:pt x="208" y="115"/>
                    <a:pt x="213" y="107"/>
                    <a:pt x="213" y="101"/>
                  </a:cubicBezTo>
                  <a:cubicBezTo>
                    <a:pt x="212" y="94"/>
                    <a:pt x="210" y="65"/>
                    <a:pt x="208" y="60"/>
                  </a:cubicBezTo>
                </a:path>
              </a:pathLst>
            </a:custGeom>
            <a:solidFill>
              <a:schemeClr val="bg1"/>
            </a:solidFill>
            <a:ln>
              <a:noFill/>
            </a:ln>
          </p:spPr>
          <p:txBody>
            <a:bodyPr vert="horz" wrap="square" lIns="91440" tIns="45720" rIns="91440" bIns="45720" numCol="1" anchor="t" anchorCtr="0" compatLnSpc="1"/>
            <a:lstStyle/>
            <a:p>
              <a:endParaRPr lang="en-US"/>
            </a:p>
          </p:txBody>
        </p:sp>
      </p:grpSp>
      <p:pic>
        <p:nvPicPr>
          <p:cNvPr id="143" name="picture 143">
            <a:extLst>
              <a:ext uri="{FF2B5EF4-FFF2-40B4-BE49-F238E27FC236}">
                <a16:creationId xmlns:a16="http://schemas.microsoft.com/office/drawing/2014/main" id="{2FE81983-DFBB-9EA2-D60C-212E2CA241D2}"/>
              </a:ext>
            </a:extLst>
          </p:cNvPr>
          <p:cNvPicPr>
            <a:picLocks noChangeAspect="1"/>
          </p:cNvPicPr>
          <p:nvPr/>
        </p:nvPicPr>
        <p:blipFill>
          <a:blip r:embed="rId3"/>
          <a:stretch>
            <a:fillRect/>
          </a:stretch>
        </p:blipFill>
        <p:spPr>
          <a:xfrm rot="21600000">
            <a:off x="10701527" y="150876"/>
            <a:ext cx="1359407" cy="518160"/>
          </a:xfrm>
          <a:prstGeom prst="rect">
            <a:avLst/>
          </a:prstGeom>
        </p:spPr>
      </p:pic>
      <p:pic>
        <p:nvPicPr>
          <p:cNvPr id="1317" name="picture 1317">
            <a:extLst>
              <a:ext uri="{FF2B5EF4-FFF2-40B4-BE49-F238E27FC236}">
                <a16:creationId xmlns:a16="http://schemas.microsoft.com/office/drawing/2014/main" id="{5F80A672-26EF-B38B-8B0E-43DD33DBAD38}"/>
              </a:ext>
            </a:extLst>
          </p:cNvPr>
          <p:cNvPicPr>
            <a:picLocks noChangeAspect="1"/>
          </p:cNvPicPr>
          <p:nvPr/>
        </p:nvPicPr>
        <p:blipFill>
          <a:blip r:embed="rId4"/>
          <a:stretch>
            <a:fillRect/>
          </a:stretch>
        </p:blipFill>
        <p:spPr>
          <a:xfrm rot="21600000">
            <a:off x="182879" y="79248"/>
            <a:ext cx="3276600" cy="589787"/>
          </a:xfrm>
          <a:prstGeom prst="rect">
            <a:avLst/>
          </a:prstGeom>
        </p:spPr>
      </p:pic>
      <p:pic>
        <p:nvPicPr>
          <p:cNvPr id="4" name="图片 3">
            <a:extLst>
              <a:ext uri="{FF2B5EF4-FFF2-40B4-BE49-F238E27FC236}">
                <a16:creationId xmlns:a16="http://schemas.microsoft.com/office/drawing/2014/main" id="{B39A475D-0E7A-0DC8-39EC-85C8ADFC5FAF}"/>
              </a:ext>
            </a:extLst>
          </p:cNvPr>
          <p:cNvPicPr>
            <a:picLocks noChangeAspect="1"/>
          </p:cNvPicPr>
          <p:nvPr/>
        </p:nvPicPr>
        <p:blipFill>
          <a:blip r:embed="rId5"/>
          <a:stretch>
            <a:fillRect/>
          </a:stretch>
        </p:blipFill>
        <p:spPr>
          <a:xfrm>
            <a:off x="1032839" y="752163"/>
            <a:ext cx="2954655" cy="6191740"/>
          </a:xfrm>
          <a:prstGeom prst="rect">
            <a:avLst/>
          </a:prstGeom>
        </p:spPr>
      </p:pic>
      <p:grpSp>
        <p:nvGrpSpPr>
          <p:cNvPr id="5" name="组合 22">
            <a:extLst>
              <a:ext uri="{FF2B5EF4-FFF2-40B4-BE49-F238E27FC236}">
                <a16:creationId xmlns:a16="http://schemas.microsoft.com/office/drawing/2014/main" id="{BDED318E-0C9B-832E-00F7-9316F7594AA9}"/>
              </a:ext>
            </a:extLst>
          </p:cNvPr>
          <p:cNvGrpSpPr/>
          <p:nvPr/>
        </p:nvGrpSpPr>
        <p:grpSpPr bwMode="auto">
          <a:xfrm>
            <a:off x="4446640" y="881607"/>
            <a:ext cx="2954655" cy="580378"/>
            <a:chOff x="4634737" y="1042276"/>
            <a:chExt cx="2953556" cy="580711"/>
          </a:xfrm>
        </p:grpSpPr>
        <p:sp>
          <p:nvSpPr>
            <p:cNvPr id="6" name="矩形 23">
              <a:extLst>
                <a:ext uri="{FF2B5EF4-FFF2-40B4-BE49-F238E27FC236}">
                  <a16:creationId xmlns:a16="http://schemas.microsoft.com/office/drawing/2014/main" id="{9063F926-4FC4-741C-A6F3-85615BA60E2C}"/>
                </a:ext>
              </a:extLst>
            </p:cNvPr>
            <p:cNvSpPr>
              <a:spLocks noChangeArrowheads="1"/>
            </p:cNvSpPr>
            <p:nvPr/>
          </p:nvSpPr>
          <p:spPr bwMode="auto">
            <a:xfrm>
              <a:off x="4634737" y="1124744"/>
              <a:ext cx="2953556" cy="498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Comic Sans MS" panose="030F0702030302020204" pitchFamily="66" charset="0"/>
                  <a:ea typeface="宋体" panose="02010600030101010101" pitchFamily="2" charset="-122"/>
                </a:defRPr>
              </a:lvl1pPr>
              <a:lvl2pPr marL="742950" indent="-285750">
                <a:defRPr b="1">
                  <a:solidFill>
                    <a:schemeClr val="tx1"/>
                  </a:solidFill>
                  <a:latin typeface="Comic Sans MS" panose="030F0702030302020204" pitchFamily="66" charset="0"/>
                  <a:ea typeface="宋体" panose="02010600030101010101" pitchFamily="2" charset="-122"/>
                </a:defRPr>
              </a:lvl2pPr>
              <a:lvl3pPr marL="1143000" indent="-228600">
                <a:defRPr b="1">
                  <a:solidFill>
                    <a:schemeClr val="tx1"/>
                  </a:solidFill>
                  <a:latin typeface="Comic Sans MS" panose="030F0702030302020204" pitchFamily="66" charset="0"/>
                  <a:ea typeface="宋体" panose="02010600030101010101" pitchFamily="2" charset="-122"/>
                </a:defRPr>
              </a:lvl3pPr>
              <a:lvl4pPr marL="1600200" indent="-228600">
                <a:defRPr b="1">
                  <a:solidFill>
                    <a:schemeClr val="tx1"/>
                  </a:solidFill>
                  <a:latin typeface="Comic Sans MS" panose="030F0702030302020204" pitchFamily="66" charset="0"/>
                  <a:ea typeface="宋体" panose="02010600030101010101" pitchFamily="2" charset="-122"/>
                </a:defRPr>
              </a:lvl4pPr>
              <a:lvl5pPr marL="2057400" indent="-22860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algn="ctr">
                <a:lnSpc>
                  <a:spcPct val="120000"/>
                </a:lnSpc>
              </a:pPr>
              <a:r>
                <a:rPr lang="zh-CN" altLang="en-US" sz="2400"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指针式仪表读数部分</a:t>
              </a:r>
            </a:p>
          </p:txBody>
        </p:sp>
        <p:cxnSp>
          <p:nvCxnSpPr>
            <p:cNvPr id="7" name="直接连接符 6">
              <a:extLst>
                <a:ext uri="{FF2B5EF4-FFF2-40B4-BE49-F238E27FC236}">
                  <a16:creationId xmlns:a16="http://schemas.microsoft.com/office/drawing/2014/main" id="{BC92B55C-5C9B-D138-052D-D7BFCFBF386C}"/>
                </a:ext>
              </a:extLst>
            </p:cNvPr>
            <p:cNvCxnSpPr/>
            <p:nvPr/>
          </p:nvCxnSpPr>
          <p:spPr bwMode="auto">
            <a:xfrm>
              <a:off x="5843649" y="1042276"/>
              <a:ext cx="504637" cy="0"/>
            </a:xfrm>
            <a:prstGeom prst="line">
              <a:avLst/>
            </a:prstGeom>
            <a:solidFill>
              <a:schemeClr val="accent1"/>
            </a:solidFill>
            <a:ln w="28575" cap="flat" cmpd="sng" algn="ctr">
              <a:solidFill>
                <a:schemeClr val="tx1">
                  <a:lumMod val="75000"/>
                  <a:lumOff val="25000"/>
                </a:schemeClr>
              </a:solidFill>
              <a:prstDash val="solid"/>
              <a:round/>
              <a:headEnd type="none" w="med" len="med"/>
              <a:tailEnd type="none" w="med" len="med"/>
            </a:ln>
            <a:effectLst/>
          </p:spPr>
        </p:cxnSp>
      </p:grpSp>
      <p:sp>
        <p:nvSpPr>
          <p:cNvPr id="9" name="文本框 8">
            <a:extLst>
              <a:ext uri="{FF2B5EF4-FFF2-40B4-BE49-F238E27FC236}">
                <a16:creationId xmlns:a16="http://schemas.microsoft.com/office/drawing/2014/main" id="{F60922D7-11A5-312E-4873-8EAE58EBCA96}"/>
              </a:ext>
            </a:extLst>
          </p:cNvPr>
          <p:cNvSpPr txBox="1"/>
          <p:nvPr/>
        </p:nvSpPr>
        <p:spPr>
          <a:xfrm>
            <a:off x="5421656" y="2266579"/>
            <a:ext cx="4935053" cy="2677656"/>
          </a:xfrm>
          <a:prstGeom prst="rect">
            <a:avLst/>
          </a:prstGeom>
          <a:noFill/>
        </p:spPr>
        <p:txBody>
          <a:bodyPr wrap="square">
            <a:spAutoFit/>
          </a:bodyPr>
          <a:lstStyle/>
          <a:p>
            <a:r>
              <a:rPr lang="en-US" altLang="zh-CN" dirty="0"/>
              <a:t>	</a:t>
            </a:r>
            <a:r>
              <a:rPr lang="zh-CN" altLang="en-US" sz="2400" dirty="0"/>
              <a:t>系统主要包括仪表表盘区域检测、图像剪裁与预处理（包括锐化和透视矫正）、关键特征提取（指针与刻度始末区域识别）、以及最终的示数计算等模块。各模块之间相互配合，构成一个端到端的指针式仪表读数系统。</a:t>
            </a:r>
          </a:p>
        </p:txBody>
      </p:sp>
    </p:spTree>
    <p:extLst>
      <p:ext uri="{BB962C8B-B14F-4D97-AF65-F5344CB8AC3E}">
        <p14:creationId xmlns:p14="http://schemas.microsoft.com/office/powerpoint/2010/main" val="39379893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F8DA0-0D21-646A-F102-474C949FD5FA}"/>
            </a:ext>
          </a:extLst>
        </p:cNvPr>
        <p:cNvGrpSpPr/>
        <p:nvPr/>
      </p:nvGrpSpPr>
      <p:grpSpPr>
        <a:xfrm>
          <a:off x="0" y="0"/>
          <a:ext cx="0" cy="0"/>
          <a:chOff x="0" y="0"/>
          <a:chExt cx="0" cy="0"/>
        </a:xfrm>
      </p:grpSpPr>
      <p:grpSp>
        <p:nvGrpSpPr>
          <p:cNvPr id="25" name="组合 22">
            <a:extLst>
              <a:ext uri="{FF2B5EF4-FFF2-40B4-BE49-F238E27FC236}">
                <a16:creationId xmlns:a16="http://schemas.microsoft.com/office/drawing/2014/main" id="{DBF0FFDD-8142-DED5-096A-1E6F42796ADE}"/>
              </a:ext>
            </a:extLst>
          </p:cNvPr>
          <p:cNvGrpSpPr/>
          <p:nvPr/>
        </p:nvGrpSpPr>
        <p:grpSpPr bwMode="auto">
          <a:xfrm>
            <a:off x="4356907" y="1009970"/>
            <a:ext cx="3570208" cy="580378"/>
            <a:chOff x="4327061" y="1042276"/>
            <a:chExt cx="3568881" cy="580711"/>
          </a:xfrm>
        </p:grpSpPr>
        <p:sp>
          <p:nvSpPr>
            <p:cNvPr id="26" name="矩形 23">
              <a:extLst>
                <a:ext uri="{FF2B5EF4-FFF2-40B4-BE49-F238E27FC236}">
                  <a16:creationId xmlns:a16="http://schemas.microsoft.com/office/drawing/2014/main" id="{E3F06C0B-25F2-CDA3-24A1-F6D3A2CEC345}"/>
                </a:ext>
              </a:extLst>
            </p:cNvPr>
            <p:cNvSpPr>
              <a:spLocks noChangeArrowheads="1"/>
            </p:cNvSpPr>
            <p:nvPr/>
          </p:nvSpPr>
          <p:spPr bwMode="auto">
            <a:xfrm>
              <a:off x="4327061" y="1124744"/>
              <a:ext cx="3568881" cy="498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Comic Sans MS" panose="030F0702030302020204" pitchFamily="66" charset="0"/>
                  <a:ea typeface="宋体" panose="02010600030101010101" pitchFamily="2" charset="-122"/>
                </a:defRPr>
              </a:lvl1pPr>
              <a:lvl2pPr marL="742950" indent="-285750">
                <a:defRPr b="1">
                  <a:solidFill>
                    <a:schemeClr val="tx1"/>
                  </a:solidFill>
                  <a:latin typeface="Comic Sans MS" panose="030F0702030302020204" pitchFamily="66" charset="0"/>
                  <a:ea typeface="宋体" panose="02010600030101010101" pitchFamily="2" charset="-122"/>
                </a:defRPr>
              </a:lvl2pPr>
              <a:lvl3pPr marL="1143000" indent="-228600">
                <a:defRPr b="1">
                  <a:solidFill>
                    <a:schemeClr val="tx1"/>
                  </a:solidFill>
                  <a:latin typeface="Comic Sans MS" panose="030F0702030302020204" pitchFamily="66" charset="0"/>
                  <a:ea typeface="宋体" panose="02010600030101010101" pitchFamily="2" charset="-122"/>
                </a:defRPr>
              </a:lvl3pPr>
              <a:lvl4pPr marL="1600200" indent="-228600">
                <a:defRPr b="1">
                  <a:solidFill>
                    <a:schemeClr val="tx1"/>
                  </a:solidFill>
                  <a:latin typeface="Comic Sans MS" panose="030F0702030302020204" pitchFamily="66" charset="0"/>
                  <a:ea typeface="宋体" panose="02010600030101010101" pitchFamily="2" charset="-122"/>
                </a:defRPr>
              </a:lvl4pPr>
              <a:lvl5pPr marL="2057400" indent="-22860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algn="ctr">
                <a:lnSpc>
                  <a:spcPct val="120000"/>
                </a:lnSpc>
              </a:pPr>
              <a:r>
                <a:rPr lang="zh-CN" altLang="en-US" sz="2400"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指针式仪表表盘检测模型</a:t>
              </a:r>
            </a:p>
          </p:txBody>
        </p:sp>
        <p:cxnSp>
          <p:nvCxnSpPr>
            <p:cNvPr id="27" name="直接连接符 26">
              <a:extLst>
                <a:ext uri="{FF2B5EF4-FFF2-40B4-BE49-F238E27FC236}">
                  <a16:creationId xmlns:a16="http://schemas.microsoft.com/office/drawing/2014/main" id="{FE48A7E7-C174-5EA8-10F2-B74577834E01}"/>
                </a:ext>
              </a:extLst>
            </p:cNvPr>
            <p:cNvCxnSpPr/>
            <p:nvPr/>
          </p:nvCxnSpPr>
          <p:spPr bwMode="auto">
            <a:xfrm>
              <a:off x="5843649" y="1042276"/>
              <a:ext cx="504637" cy="0"/>
            </a:xfrm>
            <a:prstGeom prst="line">
              <a:avLst/>
            </a:prstGeom>
            <a:solidFill>
              <a:schemeClr val="accent1"/>
            </a:solidFill>
            <a:ln w="28575" cap="flat" cmpd="sng" algn="ctr">
              <a:solidFill>
                <a:schemeClr val="tx1">
                  <a:lumMod val="75000"/>
                  <a:lumOff val="25000"/>
                </a:schemeClr>
              </a:solidFill>
              <a:prstDash val="solid"/>
              <a:round/>
              <a:headEnd type="none" w="med" len="med"/>
              <a:tailEnd type="none" w="med" len="med"/>
            </a:ln>
            <a:effectLst/>
          </p:spPr>
        </p:cxnSp>
      </p:grpSp>
      <p:grpSp>
        <p:nvGrpSpPr>
          <p:cNvPr id="35" name="组合 34">
            <a:extLst>
              <a:ext uri="{FF2B5EF4-FFF2-40B4-BE49-F238E27FC236}">
                <a16:creationId xmlns:a16="http://schemas.microsoft.com/office/drawing/2014/main" id="{7D2BED11-7E4F-56F1-B005-C7C222CEAAE5}"/>
              </a:ext>
            </a:extLst>
          </p:cNvPr>
          <p:cNvGrpSpPr/>
          <p:nvPr/>
        </p:nvGrpSpPr>
        <p:grpSpPr>
          <a:xfrm>
            <a:off x="10125074" y="4591421"/>
            <a:ext cx="1381559" cy="1388991"/>
            <a:chOff x="10066474" y="4591421"/>
            <a:chExt cx="1440160" cy="1388991"/>
          </a:xfrm>
        </p:grpSpPr>
        <p:sp>
          <p:nvSpPr>
            <p:cNvPr id="33" name="椭圆 32">
              <a:extLst>
                <a:ext uri="{FF2B5EF4-FFF2-40B4-BE49-F238E27FC236}">
                  <a16:creationId xmlns:a16="http://schemas.microsoft.com/office/drawing/2014/main" id="{2D919A7C-0F07-994E-0607-EC6C859669DA}"/>
                </a:ext>
              </a:extLst>
            </p:cNvPr>
            <p:cNvSpPr/>
            <p:nvPr/>
          </p:nvSpPr>
          <p:spPr>
            <a:xfrm>
              <a:off x="10066474" y="4591421"/>
              <a:ext cx="1440160" cy="138899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54">
              <a:extLst>
                <a:ext uri="{FF2B5EF4-FFF2-40B4-BE49-F238E27FC236}">
                  <a16:creationId xmlns:a16="http://schemas.microsoft.com/office/drawing/2014/main" id="{507C04B4-8323-971D-20F5-1D7AF1FE2896}"/>
                </a:ext>
              </a:extLst>
            </p:cNvPr>
            <p:cNvSpPr>
              <a:spLocks noEditPoints="1"/>
            </p:cNvSpPr>
            <p:nvPr/>
          </p:nvSpPr>
          <p:spPr bwMode="auto">
            <a:xfrm>
              <a:off x="10307934" y="4869219"/>
              <a:ext cx="957241" cy="816985"/>
            </a:xfrm>
            <a:custGeom>
              <a:avLst/>
              <a:gdLst>
                <a:gd name="T0" fmla="*/ 154 w 213"/>
                <a:gd name="T1" fmla="*/ 52 h 188"/>
                <a:gd name="T2" fmla="*/ 115 w 213"/>
                <a:gd name="T3" fmla="*/ 91 h 188"/>
                <a:gd name="T4" fmla="*/ 98 w 213"/>
                <a:gd name="T5" fmla="*/ 91 h 188"/>
                <a:gd name="T6" fmla="*/ 59 w 213"/>
                <a:gd name="T7" fmla="*/ 52 h 188"/>
                <a:gd name="T8" fmla="*/ 59 w 213"/>
                <a:gd name="T9" fmla="*/ 11 h 188"/>
                <a:gd name="T10" fmla="*/ 100 w 213"/>
                <a:gd name="T11" fmla="*/ 11 h 188"/>
                <a:gd name="T12" fmla="*/ 106 w 213"/>
                <a:gd name="T13" fmla="*/ 17 h 188"/>
                <a:gd name="T14" fmla="*/ 113 w 213"/>
                <a:gd name="T15" fmla="*/ 11 h 188"/>
                <a:gd name="T16" fmla="*/ 154 w 213"/>
                <a:gd name="T17" fmla="*/ 11 h 188"/>
                <a:gd name="T18" fmla="*/ 154 w 213"/>
                <a:gd name="T19" fmla="*/ 52 h 188"/>
                <a:gd name="T20" fmla="*/ 73 w 213"/>
                <a:gd name="T21" fmla="*/ 101 h 188"/>
                <a:gd name="T22" fmla="*/ 54 w 213"/>
                <a:gd name="T23" fmla="*/ 84 h 188"/>
                <a:gd name="T24" fmla="*/ 37 w 213"/>
                <a:gd name="T25" fmla="*/ 71 h 188"/>
                <a:gd name="T26" fmla="*/ 32 w 213"/>
                <a:gd name="T27" fmla="*/ 90 h 188"/>
                <a:gd name="T28" fmla="*/ 46 w 213"/>
                <a:gd name="T29" fmla="*/ 106 h 188"/>
                <a:gd name="T30" fmla="*/ 50 w 213"/>
                <a:gd name="T31" fmla="*/ 117 h 188"/>
                <a:gd name="T32" fmla="*/ 42 w 213"/>
                <a:gd name="T33" fmla="*/ 108 h 188"/>
                <a:gd name="T34" fmla="*/ 29 w 213"/>
                <a:gd name="T35" fmla="*/ 93 h 188"/>
                <a:gd name="T36" fmla="*/ 27 w 213"/>
                <a:gd name="T37" fmla="*/ 68 h 188"/>
                <a:gd name="T38" fmla="*/ 32 w 213"/>
                <a:gd name="T39" fmla="*/ 37 h 188"/>
                <a:gd name="T40" fmla="*/ 19 w 213"/>
                <a:gd name="T41" fmla="*/ 25 h 188"/>
                <a:gd name="T42" fmla="*/ 5 w 213"/>
                <a:gd name="T43" fmla="*/ 60 h 188"/>
                <a:gd name="T44" fmla="*/ 0 w 213"/>
                <a:gd name="T45" fmla="*/ 101 h 188"/>
                <a:gd name="T46" fmla="*/ 12 w 213"/>
                <a:gd name="T47" fmla="*/ 124 h 188"/>
                <a:gd name="T48" fmla="*/ 38 w 213"/>
                <a:gd name="T49" fmla="*/ 167 h 188"/>
                <a:gd name="T50" fmla="*/ 38 w 213"/>
                <a:gd name="T51" fmla="*/ 188 h 188"/>
                <a:gd name="T52" fmla="*/ 89 w 213"/>
                <a:gd name="T53" fmla="*/ 188 h 188"/>
                <a:gd name="T54" fmla="*/ 89 w 213"/>
                <a:gd name="T55" fmla="*/ 170 h 188"/>
                <a:gd name="T56" fmla="*/ 90 w 213"/>
                <a:gd name="T57" fmla="*/ 157 h 188"/>
                <a:gd name="T58" fmla="*/ 87 w 213"/>
                <a:gd name="T59" fmla="*/ 133 h 188"/>
                <a:gd name="T60" fmla="*/ 73 w 213"/>
                <a:gd name="T61" fmla="*/ 101 h 188"/>
                <a:gd name="T62" fmla="*/ 208 w 213"/>
                <a:gd name="T63" fmla="*/ 60 h 188"/>
                <a:gd name="T64" fmla="*/ 194 w 213"/>
                <a:gd name="T65" fmla="*/ 25 h 188"/>
                <a:gd name="T66" fmla="*/ 181 w 213"/>
                <a:gd name="T67" fmla="*/ 37 h 188"/>
                <a:gd name="T68" fmla="*/ 186 w 213"/>
                <a:gd name="T69" fmla="*/ 68 h 188"/>
                <a:gd name="T70" fmla="*/ 184 w 213"/>
                <a:gd name="T71" fmla="*/ 93 h 188"/>
                <a:gd name="T72" fmla="*/ 171 w 213"/>
                <a:gd name="T73" fmla="*/ 108 h 188"/>
                <a:gd name="T74" fmla="*/ 163 w 213"/>
                <a:gd name="T75" fmla="*/ 117 h 188"/>
                <a:gd name="T76" fmla="*/ 167 w 213"/>
                <a:gd name="T77" fmla="*/ 106 h 188"/>
                <a:gd name="T78" fmla="*/ 181 w 213"/>
                <a:gd name="T79" fmla="*/ 90 h 188"/>
                <a:gd name="T80" fmla="*/ 175 w 213"/>
                <a:gd name="T81" fmla="*/ 71 h 188"/>
                <a:gd name="T82" fmla="*/ 159 w 213"/>
                <a:gd name="T83" fmla="*/ 84 h 188"/>
                <a:gd name="T84" fmla="*/ 140 w 213"/>
                <a:gd name="T85" fmla="*/ 101 h 188"/>
                <a:gd name="T86" fmla="*/ 125 w 213"/>
                <a:gd name="T87" fmla="*/ 133 h 188"/>
                <a:gd name="T88" fmla="*/ 122 w 213"/>
                <a:gd name="T89" fmla="*/ 157 h 188"/>
                <a:gd name="T90" fmla="*/ 124 w 213"/>
                <a:gd name="T91" fmla="*/ 170 h 188"/>
                <a:gd name="T92" fmla="*/ 124 w 213"/>
                <a:gd name="T93" fmla="*/ 188 h 188"/>
                <a:gd name="T94" fmla="*/ 175 w 213"/>
                <a:gd name="T95" fmla="*/ 188 h 188"/>
                <a:gd name="T96" fmla="*/ 175 w 213"/>
                <a:gd name="T97" fmla="*/ 167 h 188"/>
                <a:gd name="T98" fmla="*/ 201 w 213"/>
                <a:gd name="T99" fmla="*/ 124 h 188"/>
                <a:gd name="T100" fmla="*/ 213 w 213"/>
                <a:gd name="T101" fmla="*/ 101 h 188"/>
                <a:gd name="T102" fmla="*/ 208 w 213"/>
                <a:gd name="T103" fmla="*/ 6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88">
                  <a:moveTo>
                    <a:pt x="154" y="52"/>
                  </a:moveTo>
                  <a:cubicBezTo>
                    <a:pt x="115" y="91"/>
                    <a:pt x="115" y="91"/>
                    <a:pt x="115" y="91"/>
                  </a:cubicBezTo>
                  <a:cubicBezTo>
                    <a:pt x="110" y="95"/>
                    <a:pt x="103" y="95"/>
                    <a:pt x="98" y="91"/>
                  </a:cubicBezTo>
                  <a:cubicBezTo>
                    <a:pt x="59" y="52"/>
                    <a:pt x="59" y="52"/>
                    <a:pt x="59" y="52"/>
                  </a:cubicBezTo>
                  <a:cubicBezTo>
                    <a:pt x="48" y="40"/>
                    <a:pt x="48" y="22"/>
                    <a:pt x="59" y="11"/>
                  </a:cubicBezTo>
                  <a:cubicBezTo>
                    <a:pt x="71" y="0"/>
                    <a:pt x="89" y="0"/>
                    <a:pt x="100" y="11"/>
                  </a:cubicBezTo>
                  <a:cubicBezTo>
                    <a:pt x="106" y="17"/>
                    <a:pt x="106" y="17"/>
                    <a:pt x="106" y="17"/>
                  </a:cubicBezTo>
                  <a:cubicBezTo>
                    <a:pt x="113" y="11"/>
                    <a:pt x="113" y="11"/>
                    <a:pt x="113" y="11"/>
                  </a:cubicBezTo>
                  <a:cubicBezTo>
                    <a:pt x="124" y="0"/>
                    <a:pt x="142" y="0"/>
                    <a:pt x="154" y="11"/>
                  </a:cubicBezTo>
                  <a:cubicBezTo>
                    <a:pt x="165" y="22"/>
                    <a:pt x="165" y="40"/>
                    <a:pt x="154" y="52"/>
                  </a:cubicBezTo>
                  <a:moveTo>
                    <a:pt x="73" y="101"/>
                  </a:moveTo>
                  <a:cubicBezTo>
                    <a:pt x="69" y="95"/>
                    <a:pt x="56" y="86"/>
                    <a:pt x="54" y="84"/>
                  </a:cubicBezTo>
                  <a:cubicBezTo>
                    <a:pt x="51" y="82"/>
                    <a:pt x="40" y="70"/>
                    <a:pt x="37" y="71"/>
                  </a:cubicBezTo>
                  <a:cubicBezTo>
                    <a:pt x="35" y="72"/>
                    <a:pt x="29" y="79"/>
                    <a:pt x="32" y="90"/>
                  </a:cubicBezTo>
                  <a:cubicBezTo>
                    <a:pt x="33" y="94"/>
                    <a:pt x="39" y="99"/>
                    <a:pt x="46" y="106"/>
                  </a:cubicBezTo>
                  <a:cubicBezTo>
                    <a:pt x="51" y="111"/>
                    <a:pt x="50" y="117"/>
                    <a:pt x="50" y="117"/>
                  </a:cubicBezTo>
                  <a:cubicBezTo>
                    <a:pt x="50" y="117"/>
                    <a:pt x="47" y="113"/>
                    <a:pt x="42" y="108"/>
                  </a:cubicBezTo>
                  <a:cubicBezTo>
                    <a:pt x="37" y="104"/>
                    <a:pt x="30" y="96"/>
                    <a:pt x="29" y="93"/>
                  </a:cubicBezTo>
                  <a:cubicBezTo>
                    <a:pt x="27" y="88"/>
                    <a:pt x="26" y="80"/>
                    <a:pt x="27" y="68"/>
                  </a:cubicBezTo>
                  <a:cubicBezTo>
                    <a:pt x="29" y="55"/>
                    <a:pt x="33" y="49"/>
                    <a:pt x="32" y="37"/>
                  </a:cubicBezTo>
                  <a:cubicBezTo>
                    <a:pt x="31" y="27"/>
                    <a:pt x="20" y="20"/>
                    <a:pt x="19" y="25"/>
                  </a:cubicBezTo>
                  <a:cubicBezTo>
                    <a:pt x="17" y="29"/>
                    <a:pt x="6" y="54"/>
                    <a:pt x="5" y="60"/>
                  </a:cubicBezTo>
                  <a:cubicBezTo>
                    <a:pt x="3" y="65"/>
                    <a:pt x="1" y="94"/>
                    <a:pt x="0" y="101"/>
                  </a:cubicBezTo>
                  <a:cubicBezTo>
                    <a:pt x="0" y="107"/>
                    <a:pt x="5" y="115"/>
                    <a:pt x="12" y="124"/>
                  </a:cubicBezTo>
                  <a:cubicBezTo>
                    <a:pt x="19" y="134"/>
                    <a:pt x="37" y="159"/>
                    <a:pt x="38" y="167"/>
                  </a:cubicBezTo>
                  <a:cubicBezTo>
                    <a:pt x="38" y="188"/>
                    <a:pt x="38" y="188"/>
                    <a:pt x="38" y="188"/>
                  </a:cubicBezTo>
                  <a:cubicBezTo>
                    <a:pt x="89" y="188"/>
                    <a:pt x="89" y="188"/>
                    <a:pt x="89" y="188"/>
                  </a:cubicBezTo>
                  <a:cubicBezTo>
                    <a:pt x="89" y="170"/>
                    <a:pt x="89" y="170"/>
                    <a:pt x="89" y="170"/>
                  </a:cubicBezTo>
                  <a:cubicBezTo>
                    <a:pt x="89" y="165"/>
                    <a:pt x="90" y="162"/>
                    <a:pt x="90" y="157"/>
                  </a:cubicBezTo>
                  <a:cubicBezTo>
                    <a:pt x="90" y="151"/>
                    <a:pt x="87" y="151"/>
                    <a:pt x="87" y="133"/>
                  </a:cubicBezTo>
                  <a:cubicBezTo>
                    <a:pt x="87" y="123"/>
                    <a:pt x="78" y="108"/>
                    <a:pt x="73" y="101"/>
                  </a:cubicBezTo>
                  <a:moveTo>
                    <a:pt x="208" y="60"/>
                  </a:moveTo>
                  <a:cubicBezTo>
                    <a:pt x="207" y="54"/>
                    <a:pt x="196" y="29"/>
                    <a:pt x="194" y="25"/>
                  </a:cubicBezTo>
                  <a:cubicBezTo>
                    <a:pt x="193" y="20"/>
                    <a:pt x="182" y="27"/>
                    <a:pt x="181" y="37"/>
                  </a:cubicBezTo>
                  <a:cubicBezTo>
                    <a:pt x="180" y="49"/>
                    <a:pt x="184" y="55"/>
                    <a:pt x="186" y="68"/>
                  </a:cubicBezTo>
                  <a:cubicBezTo>
                    <a:pt x="187" y="80"/>
                    <a:pt x="186" y="88"/>
                    <a:pt x="184" y="93"/>
                  </a:cubicBezTo>
                  <a:cubicBezTo>
                    <a:pt x="183" y="96"/>
                    <a:pt x="176" y="104"/>
                    <a:pt x="171" y="108"/>
                  </a:cubicBezTo>
                  <a:cubicBezTo>
                    <a:pt x="166" y="113"/>
                    <a:pt x="163" y="117"/>
                    <a:pt x="163" y="117"/>
                  </a:cubicBezTo>
                  <a:cubicBezTo>
                    <a:pt x="163" y="117"/>
                    <a:pt x="162" y="111"/>
                    <a:pt x="167" y="106"/>
                  </a:cubicBezTo>
                  <a:cubicBezTo>
                    <a:pt x="174" y="99"/>
                    <a:pt x="179" y="94"/>
                    <a:pt x="181" y="90"/>
                  </a:cubicBezTo>
                  <a:cubicBezTo>
                    <a:pt x="183" y="79"/>
                    <a:pt x="178" y="72"/>
                    <a:pt x="175" y="71"/>
                  </a:cubicBezTo>
                  <a:cubicBezTo>
                    <a:pt x="173" y="70"/>
                    <a:pt x="162" y="82"/>
                    <a:pt x="159" y="84"/>
                  </a:cubicBezTo>
                  <a:cubicBezTo>
                    <a:pt x="156" y="86"/>
                    <a:pt x="144" y="95"/>
                    <a:pt x="140" y="101"/>
                  </a:cubicBezTo>
                  <a:cubicBezTo>
                    <a:pt x="135" y="108"/>
                    <a:pt x="125" y="123"/>
                    <a:pt x="125" y="133"/>
                  </a:cubicBezTo>
                  <a:cubicBezTo>
                    <a:pt x="125" y="151"/>
                    <a:pt x="122" y="151"/>
                    <a:pt x="122" y="157"/>
                  </a:cubicBezTo>
                  <a:cubicBezTo>
                    <a:pt x="122" y="162"/>
                    <a:pt x="124" y="165"/>
                    <a:pt x="124" y="170"/>
                  </a:cubicBezTo>
                  <a:cubicBezTo>
                    <a:pt x="124" y="188"/>
                    <a:pt x="124" y="188"/>
                    <a:pt x="124" y="188"/>
                  </a:cubicBezTo>
                  <a:cubicBezTo>
                    <a:pt x="175" y="188"/>
                    <a:pt x="175" y="188"/>
                    <a:pt x="175" y="188"/>
                  </a:cubicBezTo>
                  <a:cubicBezTo>
                    <a:pt x="175" y="167"/>
                    <a:pt x="175" y="167"/>
                    <a:pt x="175" y="167"/>
                  </a:cubicBezTo>
                  <a:cubicBezTo>
                    <a:pt x="176" y="159"/>
                    <a:pt x="193" y="134"/>
                    <a:pt x="201" y="124"/>
                  </a:cubicBezTo>
                  <a:cubicBezTo>
                    <a:pt x="208" y="115"/>
                    <a:pt x="213" y="107"/>
                    <a:pt x="213" y="101"/>
                  </a:cubicBezTo>
                  <a:cubicBezTo>
                    <a:pt x="212" y="94"/>
                    <a:pt x="210" y="65"/>
                    <a:pt x="208" y="60"/>
                  </a:cubicBezTo>
                </a:path>
              </a:pathLst>
            </a:custGeom>
            <a:solidFill>
              <a:schemeClr val="bg1"/>
            </a:solidFill>
            <a:ln>
              <a:noFill/>
            </a:ln>
          </p:spPr>
          <p:txBody>
            <a:bodyPr vert="horz" wrap="square" lIns="91440" tIns="45720" rIns="91440" bIns="45720" numCol="1" anchor="t" anchorCtr="0" compatLnSpc="1"/>
            <a:lstStyle/>
            <a:p>
              <a:endParaRPr lang="en-US"/>
            </a:p>
          </p:txBody>
        </p:sp>
      </p:grpSp>
      <p:pic>
        <p:nvPicPr>
          <p:cNvPr id="143" name="picture 143">
            <a:extLst>
              <a:ext uri="{FF2B5EF4-FFF2-40B4-BE49-F238E27FC236}">
                <a16:creationId xmlns:a16="http://schemas.microsoft.com/office/drawing/2014/main" id="{5BEE2A28-9249-7E76-5926-B54E8A96ADD5}"/>
              </a:ext>
            </a:extLst>
          </p:cNvPr>
          <p:cNvPicPr>
            <a:picLocks noChangeAspect="1"/>
          </p:cNvPicPr>
          <p:nvPr/>
        </p:nvPicPr>
        <p:blipFill>
          <a:blip r:embed="rId3"/>
          <a:stretch>
            <a:fillRect/>
          </a:stretch>
        </p:blipFill>
        <p:spPr>
          <a:xfrm rot="21600000">
            <a:off x="10701527" y="150876"/>
            <a:ext cx="1359407" cy="518160"/>
          </a:xfrm>
          <a:prstGeom prst="rect">
            <a:avLst/>
          </a:prstGeom>
        </p:spPr>
      </p:pic>
      <p:pic>
        <p:nvPicPr>
          <p:cNvPr id="1317" name="picture 1317">
            <a:extLst>
              <a:ext uri="{FF2B5EF4-FFF2-40B4-BE49-F238E27FC236}">
                <a16:creationId xmlns:a16="http://schemas.microsoft.com/office/drawing/2014/main" id="{4EB94835-0157-55AB-0BD1-9EED15F17120}"/>
              </a:ext>
            </a:extLst>
          </p:cNvPr>
          <p:cNvPicPr>
            <a:picLocks noChangeAspect="1"/>
          </p:cNvPicPr>
          <p:nvPr/>
        </p:nvPicPr>
        <p:blipFill>
          <a:blip r:embed="rId4"/>
          <a:stretch>
            <a:fillRect/>
          </a:stretch>
        </p:blipFill>
        <p:spPr>
          <a:xfrm rot="21600000">
            <a:off x="182879" y="79248"/>
            <a:ext cx="3276600" cy="589787"/>
          </a:xfrm>
          <a:prstGeom prst="rect">
            <a:avLst/>
          </a:prstGeom>
        </p:spPr>
      </p:pic>
      <p:pic>
        <p:nvPicPr>
          <p:cNvPr id="4" name="图片 3">
            <a:extLst>
              <a:ext uri="{FF2B5EF4-FFF2-40B4-BE49-F238E27FC236}">
                <a16:creationId xmlns:a16="http://schemas.microsoft.com/office/drawing/2014/main" id="{EBBE7DC3-2596-74E8-1E74-E87BF01C3571}"/>
              </a:ext>
            </a:extLst>
          </p:cNvPr>
          <p:cNvPicPr>
            <a:picLocks noChangeAspect="1"/>
          </p:cNvPicPr>
          <p:nvPr/>
        </p:nvPicPr>
        <p:blipFill>
          <a:blip r:embed="rId5"/>
          <a:stretch>
            <a:fillRect/>
          </a:stretch>
        </p:blipFill>
        <p:spPr>
          <a:xfrm>
            <a:off x="408708" y="1720716"/>
            <a:ext cx="3523152" cy="3523152"/>
          </a:xfrm>
          <a:prstGeom prst="rect">
            <a:avLst/>
          </a:prstGeom>
        </p:spPr>
      </p:pic>
      <p:sp>
        <p:nvSpPr>
          <p:cNvPr id="6" name="文本框 5">
            <a:extLst>
              <a:ext uri="{FF2B5EF4-FFF2-40B4-BE49-F238E27FC236}">
                <a16:creationId xmlns:a16="http://schemas.microsoft.com/office/drawing/2014/main" id="{7AC6F421-99A7-92C6-7FCD-863E700F6CF7}"/>
              </a:ext>
            </a:extLst>
          </p:cNvPr>
          <p:cNvSpPr txBox="1"/>
          <p:nvPr/>
        </p:nvSpPr>
        <p:spPr>
          <a:xfrm>
            <a:off x="182879" y="5468784"/>
            <a:ext cx="6097978" cy="338554"/>
          </a:xfrm>
          <a:prstGeom prst="rect">
            <a:avLst/>
          </a:prstGeom>
          <a:noFill/>
        </p:spPr>
        <p:txBody>
          <a:bodyPr wrap="square">
            <a:spAutoFit/>
          </a:bodyPr>
          <a:lstStyle/>
          <a:p>
            <a:r>
              <a:rPr lang="zh-CN" altLang="en-US" sz="1600" dirty="0"/>
              <a:t>指针式仪表表盘检测训练数据集标签统计与可视化</a:t>
            </a:r>
          </a:p>
        </p:txBody>
      </p:sp>
      <p:pic>
        <p:nvPicPr>
          <p:cNvPr id="7" name="图片 6">
            <a:extLst>
              <a:ext uri="{FF2B5EF4-FFF2-40B4-BE49-F238E27FC236}">
                <a16:creationId xmlns:a16="http://schemas.microsoft.com/office/drawing/2014/main" id="{5D5D972B-B1E7-E185-09B4-55DE7989EFCE}"/>
              </a:ext>
            </a:extLst>
          </p:cNvPr>
          <p:cNvPicPr>
            <a:picLocks noChangeAspect="1"/>
          </p:cNvPicPr>
          <p:nvPr/>
        </p:nvPicPr>
        <p:blipFill>
          <a:blip r:embed="rId6"/>
          <a:stretch>
            <a:fillRect/>
          </a:stretch>
        </p:blipFill>
        <p:spPr>
          <a:xfrm>
            <a:off x="5353610" y="1672768"/>
            <a:ext cx="3028571" cy="1809524"/>
          </a:xfrm>
          <a:prstGeom prst="rect">
            <a:avLst/>
          </a:prstGeom>
        </p:spPr>
      </p:pic>
      <p:pic>
        <p:nvPicPr>
          <p:cNvPr id="8" name="图片 7">
            <a:extLst>
              <a:ext uri="{FF2B5EF4-FFF2-40B4-BE49-F238E27FC236}">
                <a16:creationId xmlns:a16="http://schemas.microsoft.com/office/drawing/2014/main" id="{1BB70C4D-6C59-0DD4-4EF0-955AD812D5FC}"/>
              </a:ext>
            </a:extLst>
          </p:cNvPr>
          <p:cNvPicPr>
            <a:picLocks noChangeAspect="1"/>
          </p:cNvPicPr>
          <p:nvPr/>
        </p:nvPicPr>
        <p:blipFill>
          <a:blip r:embed="rId7"/>
          <a:stretch>
            <a:fillRect/>
          </a:stretch>
        </p:blipFill>
        <p:spPr>
          <a:xfrm>
            <a:off x="8639966" y="1672768"/>
            <a:ext cx="2866667" cy="1809524"/>
          </a:xfrm>
          <a:prstGeom prst="rect">
            <a:avLst/>
          </a:prstGeom>
        </p:spPr>
      </p:pic>
      <p:sp>
        <p:nvSpPr>
          <p:cNvPr id="10" name="文本框 9">
            <a:extLst>
              <a:ext uri="{FF2B5EF4-FFF2-40B4-BE49-F238E27FC236}">
                <a16:creationId xmlns:a16="http://schemas.microsoft.com/office/drawing/2014/main" id="{0C9E6E17-146B-061E-8BA5-9C4ACDFD2663}"/>
              </a:ext>
            </a:extLst>
          </p:cNvPr>
          <p:cNvSpPr txBox="1"/>
          <p:nvPr/>
        </p:nvSpPr>
        <p:spPr>
          <a:xfrm>
            <a:off x="6378884" y="3609796"/>
            <a:ext cx="6097978" cy="338554"/>
          </a:xfrm>
          <a:prstGeom prst="rect">
            <a:avLst/>
          </a:prstGeom>
          <a:noFill/>
        </p:spPr>
        <p:txBody>
          <a:bodyPr wrap="square">
            <a:spAutoFit/>
          </a:bodyPr>
          <a:lstStyle/>
          <a:p>
            <a:r>
              <a:rPr lang="zh-CN" altLang="en-US" sz="1600" dirty="0"/>
              <a:t>指针式仪表表盘检测训练数据集图像示例</a:t>
            </a:r>
          </a:p>
        </p:txBody>
      </p:sp>
      <p:pic>
        <p:nvPicPr>
          <p:cNvPr id="11" name="图片 10">
            <a:extLst>
              <a:ext uri="{FF2B5EF4-FFF2-40B4-BE49-F238E27FC236}">
                <a16:creationId xmlns:a16="http://schemas.microsoft.com/office/drawing/2014/main" id="{871D6950-E30B-2445-95FA-396CC76B8687}"/>
              </a:ext>
            </a:extLst>
          </p:cNvPr>
          <p:cNvPicPr>
            <a:picLocks noChangeAspect="1"/>
          </p:cNvPicPr>
          <p:nvPr/>
        </p:nvPicPr>
        <p:blipFill>
          <a:blip r:embed="rId8"/>
          <a:stretch>
            <a:fillRect/>
          </a:stretch>
        </p:blipFill>
        <p:spPr>
          <a:xfrm>
            <a:off x="5460449" y="4147081"/>
            <a:ext cx="3485714" cy="1961905"/>
          </a:xfrm>
          <a:prstGeom prst="rect">
            <a:avLst/>
          </a:prstGeom>
        </p:spPr>
      </p:pic>
      <p:pic>
        <p:nvPicPr>
          <p:cNvPr id="12" name="图片 11">
            <a:extLst>
              <a:ext uri="{FF2B5EF4-FFF2-40B4-BE49-F238E27FC236}">
                <a16:creationId xmlns:a16="http://schemas.microsoft.com/office/drawing/2014/main" id="{D8FD826C-6D35-EF23-0EAF-9B24389AEAB9}"/>
              </a:ext>
            </a:extLst>
          </p:cNvPr>
          <p:cNvPicPr>
            <a:picLocks noChangeAspect="1"/>
          </p:cNvPicPr>
          <p:nvPr/>
        </p:nvPicPr>
        <p:blipFill>
          <a:blip r:embed="rId9"/>
          <a:stretch>
            <a:fillRect/>
          </a:stretch>
        </p:blipFill>
        <p:spPr>
          <a:xfrm>
            <a:off x="9262472" y="4647082"/>
            <a:ext cx="2914286" cy="961905"/>
          </a:xfrm>
          <a:prstGeom prst="rect">
            <a:avLst/>
          </a:prstGeom>
        </p:spPr>
      </p:pic>
      <p:sp>
        <p:nvSpPr>
          <p:cNvPr id="14" name="文本框 13">
            <a:extLst>
              <a:ext uri="{FF2B5EF4-FFF2-40B4-BE49-F238E27FC236}">
                <a16:creationId xmlns:a16="http://schemas.microsoft.com/office/drawing/2014/main" id="{CB3BDB0D-77CE-CD34-42EB-AFCB7FE9D2D9}"/>
              </a:ext>
            </a:extLst>
          </p:cNvPr>
          <p:cNvSpPr txBox="1"/>
          <p:nvPr/>
        </p:nvSpPr>
        <p:spPr>
          <a:xfrm>
            <a:off x="5951518" y="6220819"/>
            <a:ext cx="6240482" cy="338554"/>
          </a:xfrm>
          <a:prstGeom prst="rect">
            <a:avLst/>
          </a:prstGeom>
          <a:noFill/>
        </p:spPr>
        <p:txBody>
          <a:bodyPr wrap="square">
            <a:spAutoFit/>
          </a:bodyPr>
          <a:lstStyle/>
          <a:p>
            <a:r>
              <a:rPr lang="zh-CN" altLang="en-US" sz="1600" dirty="0"/>
              <a:t>指针式仪表表盘检测训练数据集图像与对应标注示例</a:t>
            </a:r>
          </a:p>
        </p:txBody>
      </p:sp>
    </p:spTree>
    <p:extLst>
      <p:ext uri="{BB962C8B-B14F-4D97-AF65-F5344CB8AC3E}">
        <p14:creationId xmlns:p14="http://schemas.microsoft.com/office/powerpoint/2010/main" val="3455737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0" y="0"/>
            <a:ext cx="4743450" cy="3163688"/>
          </a:xfrm>
          <a:prstGeom prst="rect">
            <a:avLst/>
          </a:prstGeom>
        </p:spPr>
      </p:pic>
      <p:sp>
        <p:nvSpPr>
          <p:cNvPr id="16" name="矩形 15"/>
          <p:cNvSpPr/>
          <p:nvPr/>
        </p:nvSpPr>
        <p:spPr>
          <a:xfrm>
            <a:off x="3130321" y="3099282"/>
            <a:ext cx="6417141" cy="1005019"/>
          </a:xfrm>
          <a:prstGeom prst="rect">
            <a:avLst/>
          </a:prstGeom>
        </p:spPr>
        <p:txBody>
          <a:bodyPr wrap="none">
            <a:spAutoFit/>
          </a:bodyPr>
          <a:lstStyle/>
          <a:p>
            <a:pPr>
              <a:lnSpc>
                <a:spcPct val="120000"/>
              </a:lnSpc>
              <a:defRPr/>
            </a:pPr>
            <a:r>
              <a:rPr lang="zh-CN" altLang="en-US" sz="5400" b="1" dirty="0">
                <a:solidFill>
                  <a:schemeClr val="tx1">
                    <a:lumMod val="75000"/>
                    <a:lumOff val="25000"/>
                  </a:schemeClr>
                </a:solidFill>
                <a:latin typeface="微软雅黑" panose="020B0503020204020204" pitchFamily="34" charset="-122"/>
                <a:ea typeface="思源黑体 CN Bold" panose="020B0800000000000000" pitchFamily="34" charset="-122"/>
                <a:cs typeface="+mn-ea"/>
                <a:sym typeface="微软雅黑" panose="020B0503020204020204" pitchFamily="34" charset="-122"/>
              </a:rPr>
              <a:t>研究价值与任务目标</a:t>
            </a:r>
          </a:p>
        </p:txBody>
      </p:sp>
      <p:grpSp>
        <p:nvGrpSpPr>
          <p:cNvPr id="19459" name="组合 11"/>
          <p:cNvGrpSpPr/>
          <p:nvPr/>
        </p:nvGrpSpPr>
        <p:grpSpPr bwMode="auto">
          <a:xfrm>
            <a:off x="4865690" y="2128839"/>
            <a:ext cx="2552672" cy="747712"/>
            <a:chOff x="4614864" y="2081552"/>
            <a:chExt cx="3024187" cy="885711"/>
          </a:xfrm>
        </p:grpSpPr>
        <p:sp>
          <p:nvSpPr>
            <p:cNvPr id="10" name="矩形: 圆角 9"/>
            <p:cNvSpPr/>
            <p:nvPr/>
          </p:nvSpPr>
          <p:spPr bwMode="auto">
            <a:xfrm>
              <a:off x="4614864" y="2081552"/>
              <a:ext cx="3024187" cy="885711"/>
            </a:xfrm>
            <a:prstGeom prst="roundRect">
              <a:avLst>
                <a:gd name="adj" fmla="val 50000"/>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20000"/>
                </a:lnSpc>
                <a:spcBef>
                  <a:spcPts val="0"/>
                </a:spcBef>
                <a:spcAft>
                  <a:spcPts val="0"/>
                </a:spcAft>
                <a:defRPr/>
              </a:pPr>
              <a:endParaRPr lang="zh-CN" altLang="en-US" sz="1600" b="1">
                <a:solidFill>
                  <a:prstClr val="white"/>
                </a:solidFill>
                <a:sym typeface="微软雅黑" panose="020B0503020204020204" pitchFamily="34" charset="-122"/>
              </a:endParaRPr>
            </a:p>
          </p:txBody>
        </p:sp>
        <p:sp>
          <p:nvSpPr>
            <p:cNvPr id="7" name="文本框 6"/>
            <p:cNvSpPr txBox="1"/>
            <p:nvPr/>
          </p:nvSpPr>
          <p:spPr>
            <a:xfrm>
              <a:off x="5045075" y="2157742"/>
              <a:ext cx="2251074" cy="750049"/>
            </a:xfrm>
            <a:prstGeom prst="rect">
              <a:avLst/>
            </a:prstGeom>
            <a:noFill/>
          </p:spPr>
          <p:txBody>
            <a:bodyPr>
              <a:spAutoFit/>
            </a:bodyPr>
            <a:lstStyle/>
            <a:p>
              <a:pPr algn="ctr" eaLnBrk="1" fontAlgn="auto" hangingPunct="1">
                <a:lnSpc>
                  <a:spcPct val="120000"/>
                </a:lnSpc>
                <a:spcBef>
                  <a:spcPts val="0"/>
                </a:spcBef>
                <a:spcAft>
                  <a:spcPts val="0"/>
                </a:spcAft>
                <a:defRPr/>
              </a:pPr>
              <a:r>
                <a:rPr lang="en-US" altLang="zh-CN" sz="3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微软雅黑" panose="020B0503020204020204" pitchFamily="34" charset="-122"/>
                </a:rPr>
                <a:t>PART 01</a:t>
              </a:r>
              <a:endParaRPr lang="zh-CN" altLang="en-US" sz="3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V="1">
            <a:off x="8629650" y="4386808"/>
            <a:ext cx="3562350" cy="2375942"/>
          </a:xfrm>
          <a:prstGeom prst="rect">
            <a:avLst/>
          </a:prstGeom>
        </p:spPr>
      </p:pic>
      <p:pic>
        <p:nvPicPr>
          <p:cNvPr id="143" name="picture 143"/>
          <p:cNvPicPr>
            <a:picLocks noChangeAspect="1"/>
          </p:cNvPicPr>
          <p:nvPr/>
        </p:nvPicPr>
        <p:blipFill>
          <a:blip r:embed="rId5"/>
          <a:stretch>
            <a:fillRect/>
          </a:stretch>
        </p:blipFill>
        <p:spPr>
          <a:xfrm rot="21600000">
            <a:off x="10701527" y="150876"/>
            <a:ext cx="1359407" cy="518160"/>
          </a:xfrm>
          <a:prstGeom prst="rect">
            <a:avLst/>
          </a:prstGeom>
        </p:spPr>
      </p:pic>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8D7F9-DB5B-5D34-48D8-6E93791984AE}"/>
            </a:ext>
          </a:extLst>
        </p:cNvPr>
        <p:cNvGrpSpPr/>
        <p:nvPr/>
      </p:nvGrpSpPr>
      <p:grpSpPr>
        <a:xfrm>
          <a:off x="0" y="0"/>
          <a:ext cx="0" cy="0"/>
          <a:chOff x="0" y="0"/>
          <a:chExt cx="0" cy="0"/>
        </a:xfrm>
      </p:grpSpPr>
      <p:grpSp>
        <p:nvGrpSpPr>
          <p:cNvPr id="25" name="组合 22">
            <a:extLst>
              <a:ext uri="{FF2B5EF4-FFF2-40B4-BE49-F238E27FC236}">
                <a16:creationId xmlns:a16="http://schemas.microsoft.com/office/drawing/2014/main" id="{776E2B9F-61C5-688D-F210-5BD5EB2ED5B3}"/>
              </a:ext>
            </a:extLst>
          </p:cNvPr>
          <p:cNvGrpSpPr/>
          <p:nvPr/>
        </p:nvGrpSpPr>
        <p:grpSpPr bwMode="auto">
          <a:xfrm>
            <a:off x="4356907" y="1009970"/>
            <a:ext cx="3570208" cy="580378"/>
            <a:chOff x="4327061" y="1042276"/>
            <a:chExt cx="3568881" cy="580711"/>
          </a:xfrm>
        </p:grpSpPr>
        <p:sp>
          <p:nvSpPr>
            <p:cNvPr id="26" name="矩形 23">
              <a:extLst>
                <a:ext uri="{FF2B5EF4-FFF2-40B4-BE49-F238E27FC236}">
                  <a16:creationId xmlns:a16="http://schemas.microsoft.com/office/drawing/2014/main" id="{23293596-998C-CF6E-FC55-0909C9E6B50F}"/>
                </a:ext>
              </a:extLst>
            </p:cNvPr>
            <p:cNvSpPr>
              <a:spLocks noChangeArrowheads="1"/>
            </p:cNvSpPr>
            <p:nvPr/>
          </p:nvSpPr>
          <p:spPr bwMode="auto">
            <a:xfrm>
              <a:off x="4327061" y="1124744"/>
              <a:ext cx="3568881" cy="498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Comic Sans MS" panose="030F0702030302020204" pitchFamily="66" charset="0"/>
                  <a:ea typeface="宋体" panose="02010600030101010101" pitchFamily="2" charset="-122"/>
                </a:defRPr>
              </a:lvl1pPr>
              <a:lvl2pPr marL="742950" indent="-285750">
                <a:defRPr b="1">
                  <a:solidFill>
                    <a:schemeClr val="tx1"/>
                  </a:solidFill>
                  <a:latin typeface="Comic Sans MS" panose="030F0702030302020204" pitchFamily="66" charset="0"/>
                  <a:ea typeface="宋体" panose="02010600030101010101" pitchFamily="2" charset="-122"/>
                </a:defRPr>
              </a:lvl2pPr>
              <a:lvl3pPr marL="1143000" indent="-228600">
                <a:defRPr b="1">
                  <a:solidFill>
                    <a:schemeClr val="tx1"/>
                  </a:solidFill>
                  <a:latin typeface="Comic Sans MS" panose="030F0702030302020204" pitchFamily="66" charset="0"/>
                  <a:ea typeface="宋体" panose="02010600030101010101" pitchFamily="2" charset="-122"/>
                </a:defRPr>
              </a:lvl3pPr>
              <a:lvl4pPr marL="1600200" indent="-228600">
                <a:defRPr b="1">
                  <a:solidFill>
                    <a:schemeClr val="tx1"/>
                  </a:solidFill>
                  <a:latin typeface="Comic Sans MS" panose="030F0702030302020204" pitchFamily="66" charset="0"/>
                  <a:ea typeface="宋体" panose="02010600030101010101" pitchFamily="2" charset="-122"/>
                </a:defRPr>
              </a:lvl4pPr>
              <a:lvl5pPr marL="2057400" indent="-22860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algn="ctr">
                <a:lnSpc>
                  <a:spcPct val="120000"/>
                </a:lnSpc>
              </a:pPr>
              <a:r>
                <a:rPr lang="zh-CN" altLang="en-US" sz="2400"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指针式仪表表盘检测模型</a:t>
              </a:r>
            </a:p>
          </p:txBody>
        </p:sp>
        <p:cxnSp>
          <p:nvCxnSpPr>
            <p:cNvPr id="27" name="直接连接符 26">
              <a:extLst>
                <a:ext uri="{FF2B5EF4-FFF2-40B4-BE49-F238E27FC236}">
                  <a16:creationId xmlns:a16="http://schemas.microsoft.com/office/drawing/2014/main" id="{53DF9446-EB06-F7F3-1961-E86CF195554C}"/>
                </a:ext>
              </a:extLst>
            </p:cNvPr>
            <p:cNvCxnSpPr/>
            <p:nvPr/>
          </p:nvCxnSpPr>
          <p:spPr bwMode="auto">
            <a:xfrm>
              <a:off x="5843649" y="1042276"/>
              <a:ext cx="504637" cy="0"/>
            </a:xfrm>
            <a:prstGeom prst="line">
              <a:avLst/>
            </a:prstGeom>
            <a:solidFill>
              <a:schemeClr val="accent1"/>
            </a:solidFill>
            <a:ln w="28575" cap="flat" cmpd="sng" algn="ctr">
              <a:solidFill>
                <a:schemeClr val="tx1">
                  <a:lumMod val="75000"/>
                  <a:lumOff val="25000"/>
                </a:schemeClr>
              </a:solidFill>
              <a:prstDash val="solid"/>
              <a:round/>
              <a:headEnd type="none" w="med" len="med"/>
              <a:tailEnd type="none" w="med" len="med"/>
            </a:ln>
            <a:effectLst/>
          </p:spPr>
        </p:cxnSp>
      </p:grpSp>
      <p:grpSp>
        <p:nvGrpSpPr>
          <p:cNvPr id="35" name="组合 34">
            <a:extLst>
              <a:ext uri="{FF2B5EF4-FFF2-40B4-BE49-F238E27FC236}">
                <a16:creationId xmlns:a16="http://schemas.microsoft.com/office/drawing/2014/main" id="{4DA56B58-467D-613E-C68B-8571F1190EF8}"/>
              </a:ext>
            </a:extLst>
          </p:cNvPr>
          <p:cNvGrpSpPr/>
          <p:nvPr/>
        </p:nvGrpSpPr>
        <p:grpSpPr>
          <a:xfrm>
            <a:off x="10125074" y="4591421"/>
            <a:ext cx="1381559" cy="1388991"/>
            <a:chOff x="10066474" y="4591421"/>
            <a:chExt cx="1440160" cy="1388991"/>
          </a:xfrm>
        </p:grpSpPr>
        <p:sp>
          <p:nvSpPr>
            <p:cNvPr id="33" name="椭圆 32">
              <a:extLst>
                <a:ext uri="{FF2B5EF4-FFF2-40B4-BE49-F238E27FC236}">
                  <a16:creationId xmlns:a16="http://schemas.microsoft.com/office/drawing/2014/main" id="{D76AFE9C-63B5-192C-B1BF-F3F3A7DA35CE}"/>
                </a:ext>
              </a:extLst>
            </p:cNvPr>
            <p:cNvSpPr/>
            <p:nvPr/>
          </p:nvSpPr>
          <p:spPr>
            <a:xfrm>
              <a:off x="10066474" y="4591421"/>
              <a:ext cx="1440160" cy="138899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54">
              <a:extLst>
                <a:ext uri="{FF2B5EF4-FFF2-40B4-BE49-F238E27FC236}">
                  <a16:creationId xmlns:a16="http://schemas.microsoft.com/office/drawing/2014/main" id="{1776DEDD-053D-8710-883B-2998ECA53343}"/>
                </a:ext>
              </a:extLst>
            </p:cNvPr>
            <p:cNvSpPr>
              <a:spLocks noEditPoints="1"/>
            </p:cNvSpPr>
            <p:nvPr/>
          </p:nvSpPr>
          <p:spPr bwMode="auto">
            <a:xfrm>
              <a:off x="10307934" y="4869219"/>
              <a:ext cx="957241" cy="816985"/>
            </a:xfrm>
            <a:custGeom>
              <a:avLst/>
              <a:gdLst>
                <a:gd name="T0" fmla="*/ 154 w 213"/>
                <a:gd name="T1" fmla="*/ 52 h 188"/>
                <a:gd name="T2" fmla="*/ 115 w 213"/>
                <a:gd name="T3" fmla="*/ 91 h 188"/>
                <a:gd name="T4" fmla="*/ 98 w 213"/>
                <a:gd name="T5" fmla="*/ 91 h 188"/>
                <a:gd name="T6" fmla="*/ 59 w 213"/>
                <a:gd name="T7" fmla="*/ 52 h 188"/>
                <a:gd name="T8" fmla="*/ 59 w 213"/>
                <a:gd name="T9" fmla="*/ 11 h 188"/>
                <a:gd name="T10" fmla="*/ 100 w 213"/>
                <a:gd name="T11" fmla="*/ 11 h 188"/>
                <a:gd name="T12" fmla="*/ 106 w 213"/>
                <a:gd name="T13" fmla="*/ 17 h 188"/>
                <a:gd name="T14" fmla="*/ 113 w 213"/>
                <a:gd name="T15" fmla="*/ 11 h 188"/>
                <a:gd name="T16" fmla="*/ 154 w 213"/>
                <a:gd name="T17" fmla="*/ 11 h 188"/>
                <a:gd name="T18" fmla="*/ 154 w 213"/>
                <a:gd name="T19" fmla="*/ 52 h 188"/>
                <a:gd name="T20" fmla="*/ 73 w 213"/>
                <a:gd name="T21" fmla="*/ 101 h 188"/>
                <a:gd name="T22" fmla="*/ 54 w 213"/>
                <a:gd name="T23" fmla="*/ 84 h 188"/>
                <a:gd name="T24" fmla="*/ 37 w 213"/>
                <a:gd name="T25" fmla="*/ 71 h 188"/>
                <a:gd name="T26" fmla="*/ 32 w 213"/>
                <a:gd name="T27" fmla="*/ 90 h 188"/>
                <a:gd name="T28" fmla="*/ 46 w 213"/>
                <a:gd name="T29" fmla="*/ 106 h 188"/>
                <a:gd name="T30" fmla="*/ 50 w 213"/>
                <a:gd name="T31" fmla="*/ 117 h 188"/>
                <a:gd name="T32" fmla="*/ 42 w 213"/>
                <a:gd name="T33" fmla="*/ 108 h 188"/>
                <a:gd name="T34" fmla="*/ 29 w 213"/>
                <a:gd name="T35" fmla="*/ 93 h 188"/>
                <a:gd name="T36" fmla="*/ 27 w 213"/>
                <a:gd name="T37" fmla="*/ 68 h 188"/>
                <a:gd name="T38" fmla="*/ 32 w 213"/>
                <a:gd name="T39" fmla="*/ 37 h 188"/>
                <a:gd name="T40" fmla="*/ 19 w 213"/>
                <a:gd name="T41" fmla="*/ 25 h 188"/>
                <a:gd name="T42" fmla="*/ 5 w 213"/>
                <a:gd name="T43" fmla="*/ 60 h 188"/>
                <a:gd name="T44" fmla="*/ 0 w 213"/>
                <a:gd name="T45" fmla="*/ 101 h 188"/>
                <a:gd name="T46" fmla="*/ 12 w 213"/>
                <a:gd name="T47" fmla="*/ 124 h 188"/>
                <a:gd name="T48" fmla="*/ 38 w 213"/>
                <a:gd name="T49" fmla="*/ 167 h 188"/>
                <a:gd name="T50" fmla="*/ 38 w 213"/>
                <a:gd name="T51" fmla="*/ 188 h 188"/>
                <a:gd name="T52" fmla="*/ 89 w 213"/>
                <a:gd name="T53" fmla="*/ 188 h 188"/>
                <a:gd name="T54" fmla="*/ 89 w 213"/>
                <a:gd name="T55" fmla="*/ 170 h 188"/>
                <a:gd name="T56" fmla="*/ 90 w 213"/>
                <a:gd name="T57" fmla="*/ 157 h 188"/>
                <a:gd name="T58" fmla="*/ 87 w 213"/>
                <a:gd name="T59" fmla="*/ 133 h 188"/>
                <a:gd name="T60" fmla="*/ 73 w 213"/>
                <a:gd name="T61" fmla="*/ 101 h 188"/>
                <a:gd name="T62" fmla="*/ 208 w 213"/>
                <a:gd name="T63" fmla="*/ 60 h 188"/>
                <a:gd name="T64" fmla="*/ 194 w 213"/>
                <a:gd name="T65" fmla="*/ 25 h 188"/>
                <a:gd name="T66" fmla="*/ 181 w 213"/>
                <a:gd name="T67" fmla="*/ 37 h 188"/>
                <a:gd name="T68" fmla="*/ 186 w 213"/>
                <a:gd name="T69" fmla="*/ 68 h 188"/>
                <a:gd name="T70" fmla="*/ 184 w 213"/>
                <a:gd name="T71" fmla="*/ 93 h 188"/>
                <a:gd name="T72" fmla="*/ 171 w 213"/>
                <a:gd name="T73" fmla="*/ 108 h 188"/>
                <a:gd name="T74" fmla="*/ 163 w 213"/>
                <a:gd name="T75" fmla="*/ 117 h 188"/>
                <a:gd name="T76" fmla="*/ 167 w 213"/>
                <a:gd name="T77" fmla="*/ 106 h 188"/>
                <a:gd name="T78" fmla="*/ 181 w 213"/>
                <a:gd name="T79" fmla="*/ 90 h 188"/>
                <a:gd name="T80" fmla="*/ 175 w 213"/>
                <a:gd name="T81" fmla="*/ 71 h 188"/>
                <a:gd name="T82" fmla="*/ 159 w 213"/>
                <a:gd name="T83" fmla="*/ 84 h 188"/>
                <a:gd name="T84" fmla="*/ 140 w 213"/>
                <a:gd name="T85" fmla="*/ 101 h 188"/>
                <a:gd name="T86" fmla="*/ 125 w 213"/>
                <a:gd name="T87" fmla="*/ 133 h 188"/>
                <a:gd name="T88" fmla="*/ 122 w 213"/>
                <a:gd name="T89" fmla="*/ 157 h 188"/>
                <a:gd name="T90" fmla="*/ 124 w 213"/>
                <a:gd name="T91" fmla="*/ 170 h 188"/>
                <a:gd name="T92" fmla="*/ 124 w 213"/>
                <a:gd name="T93" fmla="*/ 188 h 188"/>
                <a:gd name="T94" fmla="*/ 175 w 213"/>
                <a:gd name="T95" fmla="*/ 188 h 188"/>
                <a:gd name="T96" fmla="*/ 175 w 213"/>
                <a:gd name="T97" fmla="*/ 167 h 188"/>
                <a:gd name="T98" fmla="*/ 201 w 213"/>
                <a:gd name="T99" fmla="*/ 124 h 188"/>
                <a:gd name="T100" fmla="*/ 213 w 213"/>
                <a:gd name="T101" fmla="*/ 101 h 188"/>
                <a:gd name="T102" fmla="*/ 208 w 213"/>
                <a:gd name="T103" fmla="*/ 6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88">
                  <a:moveTo>
                    <a:pt x="154" y="52"/>
                  </a:moveTo>
                  <a:cubicBezTo>
                    <a:pt x="115" y="91"/>
                    <a:pt x="115" y="91"/>
                    <a:pt x="115" y="91"/>
                  </a:cubicBezTo>
                  <a:cubicBezTo>
                    <a:pt x="110" y="95"/>
                    <a:pt x="103" y="95"/>
                    <a:pt x="98" y="91"/>
                  </a:cubicBezTo>
                  <a:cubicBezTo>
                    <a:pt x="59" y="52"/>
                    <a:pt x="59" y="52"/>
                    <a:pt x="59" y="52"/>
                  </a:cubicBezTo>
                  <a:cubicBezTo>
                    <a:pt x="48" y="40"/>
                    <a:pt x="48" y="22"/>
                    <a:pt x="59" y="11"/>
                  </a:cubicBezTo>
                  <a:cubicBezTo>
                    <a:pt x="71" y="0"/>
                    <a:pt x="89" y="0"/>
                    <a:pt x="100" y="11"/>
                  </a:cubicBezTo>
                  <a:cubicBezTo>
                    <a:pt x="106" y="17"/>
                    <a:pt x="106" y="17"/>
                    <a:pt x="106" y="17"/>
                  </a:cubicBezTo>
                  <a:cubicBezTo>
                    <a:pt x="113" y="11"/>
                    <a:pt x="113" y="11"/>
                    <a:pt x="113" y="11"/>
                  </a:cubicBezTo>
                  <a:cubicBezTo>
                    <a:pt x="124" y="0"/>
                    <a:pt x="142" y="0"/>
                    <a:pt x="154" y="11"/>
                  </a:cubicBezTo>
                  <a:cubicBezTo>
                    <a:pt x="165" y="22"/>
                    <a:pt x="165" y="40"/>
                    <a:pt x="154" y="52"/>
                  </a:cubicBezTo>
                  <a:moveTo>
                    <a:pt x="73" y="101"/>
                  </a:moveTo>
                  <a:cubicBezTo>
                    <a:pt x="69" y="95"/>
                    <a:pt x="56" y="86"/>
                    <a:pt x="54" y="84"/>
                  </a:cubicBezTo>
                  <a:cubicBezTo>
                    <a:pt x="51" y="82"/>
                    <a:pt x="40" y="70"/>
                    <a:pt x="37" y="71"/>
                  </a:cubicBezTo>
                  <a:cubicBezTo>
                    <a:pt x="35" y="72"/>
                    <a:pt x="29" y="79"/>
                    <a:pt x="32" y="90"/>
                  </a:cubicBezTo>
                  <a:cubicBezTo>
                    <a:pt x="33" y="94"/>
                    <a:pt x="39" y="99"/>
                    <a:pt x="46" y="106"/>
                  </a:cubicBezTo>
                  <a:cubicBezTo>
                    <a:pt x="51" y="111"/>
                    <a:pt x="50" y="117"/>
                    <a:pt x="50" y="117"/>
                  </a:cubicBezTo>
                  <a:cubicBezTo>
                    <a:pt x="50" y="117"/>
                    <a:pt x="47" y="113"/>
                    <a:pt x="42" y="108"/>
                  </a:cubicBezTo>
                  <a:cubicBezTo>
                    <a:pt x="37" y="104"/>
                    <a:pt x="30" y="96"/>
                    <a:pt x="29" y="93"/>
                  </a:cubicBezTo>
                  <a:cubicBezTo>
                    <a:pt x="27" y="88"/>
                    <a:pt x="26" y="80"/>
                    <a:pt x="27" y="68"/>
                  </a:cubicBezTo>
                  <a:cubicBezTo>
                    <a:pt x="29" y="55"/>
                    <a:pt x="33" y="49"/>
                    <a:pt x="32" y="37"/>
                  </a:cubicBezTo>
                  <a:cubicBezTo>
                    <a:pt x="31" y="27"/>
                    <a:pt x="20" y="20"/>
                    <a:pt x="19" y="25"/>
                  </a:cubicBezTo>
                  <a:cubicBezTo>
                    <a:pt x="17" y="29"/>
                    <a:pt x="6" y="54"/>
                    <a:pt x="5" y="60"/>
                  </a:cubicBezTo>
                  <a:cubicBezTo>
                    <a:pt x="3" y="65"/>
                    <a:pt x="1" y="94"/>
                    <a:pt x="0" y="101"/>
                  </a:cubicBezTo>
                  <a:cubicBezTo>
                    <a:pt x="0" y="107"/>
                    <a:pt x="5" y="115"/>
                    <a:pt x="12" y="124"/>
                  </a:cubicBezTo>
                  <a:cubicBezTo>
                    <a:pt x="19" y="134"/>
                    <a:pt x="37" y="159"/>
                    <a:pt x="38" y="167"/>
                  </a:cubicBezTo>
                  <a:cubicBezTo>
                    <a:pt x="38" y="188"/>
                    <a:pt x="38" y="188"/>
                    <a:pt x="38" y="188"/>
                  </a:cubicBezTo>
                  <a:cubicBezTo>
                    <a:pt x="89" y="188"/>
                    <a:pt x="89" y="188"/>
                    <a:pt x="89" y="188"/>
                  </a:cubicBezTo>
                  <a:cubicBezTo>
                    <a:pt x="89" y="170"/>
                    <a:pt x="89" y="170"/>
                    <a:pt x="89" y="170"/>
                  </a:cubicBezTo>
                  <a:cubicBezTo>
                    <a:pt x="89" y="165"/>
                    <a:pt x="90" y="162"/>
                    <a:pt x="90" y="157"/>
                  </a:cubicBezTo>
                  <a:cubicBezTo>
                    <a:pt x="90" y="151"/>
                    <a:pt x="87" y="151"/>
                    <a:pt x="87" y="133"/>
                  </a:cubicBezTo>
                  <a:cubicBezTo>
                    <a:pt x="87" y="123"/>
                    <a:pt x="78" y="108"/>
                    <a:pt x="73" y="101"/>
                  </a:cubicBezTo>
                  <a:moveTo>
                    <a:pt x="208" y="60"/>
                  </a:moveTo>
                  <a:cubicBezTo>
                    <a:pt x="207" y="54"/>
                    <a:pt x="196" y="29"/>
                    <a:pt x="194" y="25"/>
                  </a:cubicBezTo>
                  <a:cubicBezTo>
                    <a:pt x="193" y="20"/>
                    <a:pt x="182" y="27"/>
                    <a:pt x="181" y="37"/>
                  </a:cubicBezTo>
                  <a:cubicBezTo>
                    <a:pt x="180" y="49"/>
                    <a:pt x="184" y="55"/>
                    <a:pt x="186" y="68"/>
                  </a:cubicBezTo>
                  <a:cubicBezTo>
                    <a:pt x="187" y="80"/>
                    <a:pt x="186" y="88"/>
                    <a:pt x="184" y="93"/>
                  </a:cubicBezTo>
                  <a:cubicBezTo>
                    <a:pt x="183" y="96"/>
                    <a:pt x="176" y="104"/>
                    <a:pt x="171" y="108"/>
                  </a:cubicBezTo>
                  <a:cubicBezTo>
                    <a:pt x="166" y="113"/>
                    <a:pt x="163" y="117"/>
                    <a:pt x="163" y="117"/>
                  </a:cubicBezTo>
                  <a:cubicBezTo>
                    <a:pt x="163" y="117"/>
                    <a:pt x="162" y="111"/>
                    <a:pt x="167" y="106"/>
                  </a:cubicBezTo>
                  <a:cubicBezTo>
                    <a:pt x="174" y="99"/>
                    <a:pt x="179" y="94"/>
                    <a:pt x="181" y="90"/>
                  </a:cubicBezTo>
                  <a:cubicBezTo>
                    <a:pt x="183" y="79"/>
                    <a:pt x="178" y="72"/>
                    <a:pt x="175" y="71"/>
                  </a:cubicBezTo>
                  <a:cubicBezTo>
                    <a:pt x="173" y="70"/>
                    <a:pt x="162" y="82"/>
                    <a:pt x="159" y="84"/>
                  </a:cubicBezTo>
                  <a:cubicBezTo>
                    <a:pt x="156" y="86"/>
                    <a:pt x="144" y="95"/>
                    <a:pt x="140" y="101"/>
                  </a:cubicBezTo>
                  <a:cubicBezTo>
                    <a:pt x="135" y="108"/>
                    <a:pt x="125" y="123"/>
                    <a:pt x="125" y="133"/>
                  </a:cubicBezTo>
                  <a:cubicBezTo>
                    <a:pt x="125" y="151"/>
                    <a:pt x="122" y="151"/>
                    <a:pt x="122" y="157"/>
                  </a:cubicBezTo>
                  <a:cubicBezTo>
                    <a:pt x="122" y="162"/>
                    <a:pt x="124" y="165"/>
                    <a:pt x="124" y="170"/>
                  </a:cubicBezTo>
                  <a:cubicBezTo>
                    <a:pt x="124" y="188"/>
                    <a:pt x="124" y="188"/>
                    <a:pt x="124" y="188"/>
                  </a:cubicBezTo>
                  <a:cubicBezTo>
                    <a:pt x="175" y="188"/>
                    <a:pt x="175" y="188"/>
                    <a:pt x="175" y="188"/>
                  </a:cubicBezTo>
                  <a:cubicBezTo>
                    <a:pt x="175" y="167"/>
                    <a:pt x="175" y="167"/>
                    <a:pt x="175" y="167"/>
                  </a:cubicBezTo>
                  <a:cubicBezTo>
                    <a:pt x="176" y="159"/>
                    <a:pt x="193" y="134"/>
                    <a:pt x="201" y="124"/>
                  </a:cubicBezTo>
                  <a:cubicBezTo>
                    <a:pt x="208" y="115"/>
                    <a:pt x="213" y="107"/>
                    <a:pt x="213" y="101"/>
                  </a:cubicBezTo>
                  <a:cubicBezTo>
                    <a:pt x="212" y="94"/>
                    <a:pt x="210" y="65"/>
                    <a:pt x="208" y="60"/>
                  </a:cubicBezTo>
                </a:path>
              </a:pathLst>
            </a:custGeom>
            <a:solidFill>
              <a:schemeClr val="bg1"/>
            </a:solidFill>
            <a:ln>
              <a:noFill/>
            </a:ln>
          </p:spPr>
          <p:txBody>
            <a:bodyPr vert="horz" wrap="square" lIns="91440" tIns="45720" rIns="91440" bIns="45720" numCol="1" anchor="t" anchorCtr="0" compatLnSpc="1"/>
            <a:lstStyle/>
            <a:p>
              <a:endParaRPr lang="en-US"/>
            </a:p>
          </p:txBody>
        </p:sp>
      </p:grpSp>
      <p:pic>
        <p:nvPicPr>
          <p:cNvPr id="143" name="picture 143">
            <a:extLst>
              <a:ext uri="{FF2B5EF4-FFF2-40B4-BE49-F238E27FC236}">
                <a16:creationId xmlns:a16="http://schemas.microsoft.com/office/drawing/2014/main" id="{9DAEBED4-FF47-E7E9-CE5B-1252F9676661}"/>
              </a:ext>
            </a:extLst>
          </p:cNvPr>
          <p:cNvPicPr>
            <a:picLocks noChangeAspect="1"/>
          </p:cNvPicPr>
          <p:nvPr/>
        </p:nvPicPr>
        <p:blipFill>
          <a:blip r:embed="rId3"/>
          <a:stretch>
            <a:fillRect/>
          </a:stretch>
        </p:blipFill>
        <p:spPr>
          <a:xfrm rot="21600000">
            <a:off x="10701527" y="150876"/>
            <a:ext cx="1359407" cy="518160"/>
          </a:xfrm>
          <a:prstGeom prst="rect">
            <a:avLst/>
          </a:prstGeom>
        </p:spPr>
      </p:pic>
      <p:pic>
        <p:nvPicPr>
          <p:cNvPr id="1317" name="picture 1317">
            <a:extLst>
              <a:ext uri="{FF2B5EF4-FFF2-40B4-BE49-F238E27FC236}">
                <a16:creationId xmlns:a16="http://schemas.microsoft.com/office/drawing/2014/main" id="{6AFDD242-1604-4764-A990-A5861F73B16D}"/>
              </a:ext>
            </a:extLst>
          </p:cNvPr>
          <p:cNvPicPr>
            <a:picLocks noChangeAspect="1"/>
          </p:cNvPicPr>
          <p:nvPr/>
        </p:nvPicPr>
        <p:blipFill>
          <a:blip r:embed="rId4"/>
          <a:stretch>
            <a:fillRect/>
          </a:stretch>
        </p:blipFill>
        <p:spPr>
          <a:xfrm rot="21600000">
            <a:off x="182879" y="79248"/>
            <a:ext cx="3276600" cy="589787"/>
          </a:xfrm>
          <a:prstGeom prst="rect">
            <a:avLst/>
          </a:prstGeom>
        </p:spPr>
      </p:pic>
      <p:pic>
        <p:nvPicPr>
          <p:cNvPr id="3" name="图片 2">
            <a:extLst>
              <a:ext uri="{FF2B5EF4-FFF2-40B4-BE49-F238E27FC236}">
                <a16:creationId xmlns:a16="http://schemas.microsoft.com/office/drawing/2014/main" id="{E2A9FBC8-4A82-FC23-1B3C-2A985C6B07F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501" y="2102922"/>
            <a:ext cx="6048510" cy="3024255"/>
          </a:xfrm>
          <a:prstGeom prst="rect">
            <a:avLst/>
          </a:prstGeom>
        </p:spPr>
      </p:pic>
      <p:sp>
        <p:nvSpPr>
          <p:cNvPr id="5" name="文本框 4">
            <a:extLst>
              <a:ext uri="{FF2B5EF4-FFF2-40B4-BE49-F238E27FC236}">
                <a16:creationId xmlns:a16="http://schemas.microsoft.com/office/drawing/2014/main" id="{9D4F9E78-E558-CCC6-5F08-0ACC244ABA51}"/>
              </a:ext>
            </a:extLst>
          </p:cNvPr>
          <p:cNvSpPr txBox="1"/>
          <p:nvPr/>
        </p:nvSpPr>
        <p:spPr>
          <a:xfrm>
            <a:off x="1564574" y="5396277"/>
            <a:ext cx="6097978" cy="338554"/>
          </a:xfrm>
          <a:prstGeom prst="rect">
            <a:avLst/>
          </a:prstGeom>
          <a:noFill/>
        </p:spPr>
        <p:txBody>
          <a:bodyPr wrap="square">
            <a:spAutoFit/>
          </a:bodyPr>
          <a:lstStyle/>
          <a:p>
            <a:r>
              <a:rPr lang="zh-CN" altLang="en-US" sz="1600" dirty="0"/>
              <a:t>指针式仪表表盘检测模型训练结果</a:t>
            </a:r>
          </a:p>
        </p:txBody>
      </p:sp>
      <p:pic>
        <p:nvPicPr>
          <p:cNvPr id="7" name="图片 6">
            <a:extLst>
              <a:ext uri="{FF2B5EF4-FFF2-40B4-BE49-F238E27FC236}">
                <a16:creationId xmlns:a16="http://schemas.microsoft.com/office/drawing/2014/main" id="{F25A0B9E-0C97-D652-FC28-879E5F100F8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64242" y="1776403"/>
            <a:ext cx="3437285" cy="1969278"/>
          </a:xfrm>
          <a:prstGeom prst="rect">
            <a:avLst/>
          </a:prstGeom>
        </p:spPr>
      </p:pic>
      <p:pic>
        <p:nvPicPr>
          <p:cNvPr id="9" name="图片 8">
            <a:extLst>
              <a:ext uri="{FF2B5EF4-FFF2-40B4-BE49-F238E27FC236}">
                <a16:creationId xmlns:a16="http://schemas.microsoft.com/office/drawing/2014/main" id="{A7274349-FFC9-D846-D1A0-0C7B8105E7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64243" y="3745681"/>
            <a:ext cx="3437284" cy="1969278"/>
          </a:xfrm>
          <a:prstGeom prst="rect">
            <a:avLst/>
          </a:prstGeom>
        </p:spPr>
      </p:pic>
      <p:sp>
        <p:nvSpPr>
          <p:cNvPr id="11" name="文本框 10">
            <a:extLst>
              <a:ext uri="{FF2B5EF4-FFF2-40B4-BE49-F238E27FC236}">
                <a16:creationId xmlns:a16="http://schemas.microsoft.com/office/drawing/2014/main" id="{F5174B8B-F40B-6DF8-5A33-B92213354BD4}"/>
              </a:ext>
            </a:extLst>
          </p:cNvPr>
          <p:cNvSpPr txBox="1"/>
          <p:nvPr/>
        </p:nvSpPr>
        <p:spPr>
          <a:xfrm>
            <a:off x="7456095" y="5941832"/>
            <a:ext cx="6097978" cy="338554"/>
          </a:xfrm>
          <a:prstGeom prst="rect">
            <a:avLst/>
          </a:prstGeom>
          <a:noFill/>
        </p:spPr>
        <p:txBody>
          <a:bodyPr wrap="square">
            <a:spAutoFit/>
          </a:bodyPr>
          <a:lstStyle/>
          <a:p>
            <a:r>
              <a:rPr lang="zh-CN" altLang="en-US" sz="1600" dirty="0"/>
              <a:t>指针式仪表表盘检测模型验证集对照</a:t>
            </a:r>
          </a:p>
        </p:txBody>
      </p:sp>
    </p:spTree>
    <p:extLst>
      <p:ext uri="{BB962C8B-B14F-4D97-AF65-F5344CB8AC3E}">
        <p14:creationId xmlns:p14="http://schemas.microsoft.com/office/powerpoint/2010/main" val="17810144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05835-5EAD-12AE-815A-573AD117715D}"/>
            </a:ext>
          </a:extLst>
        </p:cNvPr>
        <p:cNvGrpSpPr/>
        <p:nvPr/>
      </p:nvGrpSpPr>
      <p:grpSpPr>
        <a:xfrm>
          <a:off x="0" y="0"/>
          <a:ext cx="0" cy="0"/>
          <a:chOff x="0" y="0"/>
          <a:chExt cx="0" cy="0"/>
        </a:xfrm>
      </p:grpSpPr>
      <p:grpSp>
        <p:nvGrpSpPr>
          <p:cNvPr id="25" name="组合 22">
            <a:extLst>
              <a:ext uri="{FF2B5EF4-FFF2-40B4-BE49-F238E27FC236}">
                <a16:creationId xmlns:a16="http://schemas.microsoft.com/office/drawing/2014/main" id="{617D6718-5BD6-AACF-0377-82950F85B824}"/>
              </a:ext>
            </a:extLst>
          </p:cNvPr>
          <p:cNvGrpSpPr/>
          <p:nvPr/>
        </p:nvGrpSpPr>
        <p:grpSpPr bwMode="auto">
          <a:xfrm>
            <a:off x="4356907" y="1009970"/>
            <a:ext cx="3570208" cy="580378"/>
            <a:chOff x="4327061" y="1042276"/>
            <a:chExt cx="3568881" cy="580711"/>
          </a:xfrm>
        </p:grpSpPr>
        <p:sp>
          <p:nvSpPr>
            <p:cNvPr id="26" name="矩形 23">
              <a:extLst>
                <a:ext uri="{FF2B5EF4-FFF2-40B4-BE49-F238E27FC236}">
                  <a16:creationId xmlns:a16="http://schemas.microsoft.com/office/drawing/2014/main" id="{56B23CBC-1EF0-0B6A-DF70-7E4751B42FA6}"/>
                </a:ext>
              </a:extLst>
            </p:cNvPr>
            <p:cNvSpPr>
              <a:spLocks noChangeArrowheads="1"/>
            </p:cNvSpPr>
            <p:nvPr/>
          </p:nvSpPr>
          <p:spPr bwMode="auto">
            <a:xfrm>
              <a:off x="4327061" y="1124744"/>
              <a:ext cx="3568881" cy="498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Comic Sans MS" panose="030F0702030302020204" pitchFamily="66" charset="0"/>
                  <a:ea typeface="宋体" panose="02010600030101010101" pitchFamily="2" charset="-122"/>
                </a:defRPr>
              </a:lvl1pPr>
              <a:lvl2pPr marL="742950" indent="-285750">
                <a:defRPr b="1">
                  <a:solidFill>
                    <a:schemeClr val="tx1"/>
                  </a:solidFill>
                  <a:latin typeface="Comic Sans MS" panose="030F0702030302020204" pitchFamily="66" charset="0"/>
                  <a:ea typeface="宋体" panose="02010600030101010101" pitchFamily="2" charset="-122"/>
                </a:defRPr>
              </a:lvl2pPr>
              <a:lvl3pPr marL="1143000" indent="-228600">
                <a:defRPr b="1">
                  <a:solidFill>
                    <a:schemeClr val="tx1"/>
                  </a:solidFill>
                  <a:latin typeface="Comic Sans MS" panose="030F0702030302020204" pitchFamily="66" charset="0"/>
                  <a:ea typeface="宋体" panose="02010600030101010101" pitchFamily="2" charset="-122"/>
                </a:defRPr>
              </a:lvl3pPr>
              <a:lvl4pPr marL="1600200" indent="-228600">
                <a:defRPr b="1">
                  <a:solidFill>
                    <a:schemeClr val="tx1"/>
                  </a:solidFill>
                  <a:latin typeface="Comic Sans MS" panose="030F0702030302020204" pitchFamily="66" charset="0"/>
                  <a:ea typeface="宋体" panose="02010600030101010101" pitchFamily="2" charset="-122"/>
                </a:defRPr>
              </a:lvl4pPr>
              <a:lvl5pPr marL="2057400" indent="-22860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algn="ctr">
                <a:lnSpc>
                  <a:spcPct val="120000"/>
                </a:lnSpc>
              </a:pPr>
              <a:r>
                <a:rPr lang="zh-CN" altLang="en-US" sz="2400"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指针式仪表表盘检测模型</a:t>
              </a:r>
            </a:p>
          </p:txBody>
        </p:sp>
        <p:cxnSp>
          <p:nvCxnSpPr>
            <p:cNvPr id="27" name="直接连接符 26">
              <a:extLst>
                <a:ext uri="{FF2B5EF4-FFF2-40B4-BE49-F238E27FC236}">
                  <a16:creationId xmlns:a16="http://schemas.microsoft.com/office/drawing/2014/main" id="{7E5EBFA9-B31C-44AC-A5C9-6E075730EB5B}"/>
                </a:ext>
              </a:extLst>
            </p:cNvPr>
            <p:cNvCxnSpPr/>
            <p:nvPr/>
          </p:nvCxnSpPr>
          <p:spPr bwMode="auto">
            <a:xfrm>
              <a:off x="5843649" y="1042276"/>
              <a:ext cx="504637" cy="0"/>
            </a:xfrm>
            <a:prstGeom prst="line">
              <a:avLst/>
            </a:prstGeom>
            <a:solidFill>
              <a:schemeClr val="accent1"/>
            </a:solidFill>
            <a:ln w="28575" cap="flat" cmpd="sng" algn="ctr">
              <a:solidFill>
                <a:schemeClr val="tx1">
                  <a:lumMod val="75000"/>
                  <a:lumOff val="25000"/>
                </a:schemeClr>
              </a:solidFill>
              <a:prstDash val="solid"/>
              <a:round/>
              <a:headEnd type="none" w="med" len="med"/>
              <a:tailEnd type="none" w="med" len="med"/>
            </a:ln>
            <a:effectLst/>
          </p:spPr>
        </p:cxnSp>
      </p:grpSp>
      <p:grpSp>
        <p:nvGrpSpPr>
          <p:cNvPr id="35" name="组合 34">
            <a:extLst>
              <a:ext uri="{FF2B5EF4-FFF2-40B4-BE49-F238E27FC236}">
                <a16:creationId xmlns:a16="http://schemas.microsoft.com/office/drawing/2014/main" id="{32A0740F-BC28-3277-150F-849FC9A426B3}"/>
              </a:ext>
            </a:extLst>
          </p:cNvPr>
          <p:cNvGrpSpPr/>
          <p:nvPr/>
        </p:nvGrpSpPr>
        <p:grpSpPr>
          <a:xfrm>
            <a:off x="10125074" y="4591421"/>
            <a:ext cx="1381559" cy="1388991"/>
            <a:chOff x="10066474" y="4591421"/>
            <a:chExt cx="1440160" cy="1388991"/>
          </a:xfrm>
        </p:grpSpPr>
        <p:sp>
          <p:nvSpPr>
            <p:cNvPr id="33" name="椭圆 32">
              <a:extLst>
                <a:ext uri="{FF2B5EF4-FFF2-40B4-BE49-F238E27FC236}">
                  <a16:creationId xmlns:a16="http://schemas.microsoft.com/office/drawing/2014/main" id="{C9843A4C-6ED6-5296-DEEC-E20841254CBC}"/>
                </a:ext>
              </a:extLst>
            </p:cNvPr>
            <p:cNvSpPr/>
            <p:nvPr/>
          </p:nvSpPr>
          <p:spPr>
            <a:xfrm>
              <a:off x="10066474" y="4591421"/>
              <a:ext cx="1440160" cy="138899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54">
              <a:extLst>
                <a:ext uri="{FF2B5EF4-FFF2-40B4-BE49-F238E27FC236}">
                  <a16:creationId xmlns:a16="http://schemas.microsoft.com/office/drawing/2014/main" id="{3639F657-8890-6956-5621-097B45F7C0CC}"/>
                </a:ext>
              </a:extLst>
            </p:cNvPr>
            <p:cNvSpPr>
              <a:spLocks noEditPoints="1"/>
            </p:cNvSpPr>
            <p:nvPr/>
          </p:nvSpPr>
          <p:spPr bwMode="auto">
            <a:xfrm>
              <a:off x="10307934" y="4869219"/>
              <a:ext cx="957241" cy="816985"/>
            </a:xfrm>
            <a:custGeom>
              <a:avLst/>
              <a:gdLst>
                <a:gd name="T0" fmla="*/ 154 w 213"/>
                <a:gd name="T1" fmla="*/ 52 h 188"/>
                <a:gd name="T2" fmla="*/ 115 w 213"/>
                <a:gd name="T3" fmla="*/ 91 h 188"/>
                <a:gd name="T4" fmla="*/ 98 w 213"/>
                <a:gd name="T5" fmla="*/ 91 h 188"/>
                <a:gd name="T6" fmla="*/ 59 w 213"/>
                <a:gd name="T7" fmla="*/ 52 h 188"/>
                <a:gd name="T8" fmla="*/ 59 w 213"/>
                <a:gd name="T9" fmla="*/ 11 h 188"/>
                <a:gd name="T10" fmla="*/ 100 w 213"/>
                <a:gd name="T11" fmla="*/ 11 h 188"/>
                <a:gd name="T12" fmla="*/ 106 w 213"/>
                <a:gd name="T13" fmla="*/ 17 h 188"/>
                <a:gd name="T14" fmla="*/ 113 w 213"/>
                <a:gd name="T15" fmla="*/ 11 h 188"/>
                <a:gd name="T16" fmla="*/ 154 w 213"/>
                <a:gd name="T17" fmla="*/ 11 h 188"/>
                <a:gd name="T18" fmla="*/ 154 w 213"/>
                <a:gd name="T19" fmla="*/ 52 h 188"/>
                <a:gd name="T20" fmla="*/ 73 w 213"/>
                <a:gd name="T21" fmla="*/ 101 h 188"/>
                <a:gd name="T22" fmla="*/ 54 w 213"/>
                <a:gd name="T23" fmla="*/ 84 h 188"/>
                <a:gd name="T24" fmla="*/ 37 w 213"/>
                <a:gd name="T25" fmla="*/ 71 h 188"/>
                <a:gd name="T26" fmla="*/ 32 w 213"/>
                <a:gd name="T27" fmla="*/ 90 h 188"/>
                <a:gd name="T28" fmla="*/ 46 w 213"/>
                <a:gd name="T29" fmla="*/ 106 h 188"/>
                <a:gd name="T30" fmla="*/ 50 w 213"/>
                <a:gd name="T31" fmla="*/ 117 h 188"/>
                <a:gd name="T32" fmla="*/ 42 w 213"/>
                <a:gd name="T33" fmla="*/ 108 h 188"/>
                <a:gd name="T34" fmla="*/ 29 w 213"/>
                <a:gd name="T35" fmla="*/ 93 h 188"/>
                <a:gd name="T36" fmla="*/ 27 w 213"/>
                <a:gd name="T37" fmla="*/ 68 h 188"/>
                <a:gd name="T38" fmla="*/ 32 w 213"/>
                <a:gd name="T39" fmla="*/ 37 h 188"/>
                <a:gd name="T40" fmla="*/ 19 w 213"/>
                <a:gd name="T41" fmla="*/ 25 h 188"/>
                <a:gd name="T42" fmla="*/ 5 w 213"/>
                <a:gd name="T43" fmla="*/ 60 h 188"/>
                <a:gd name="T44" fmla="*/ 0 w 213"/>
                <a:gd name="T45" fmla="*/ 101 h 188"/>
                <a:gd name="T46" fmla="*/ 12 w 213"/>
                <a:gd name="T47" fmla="*/ 124 h 188"/>
                <a:gd name="T48" fmla="*/ 38 w 213"/>
                <a:gd name="T49" fmla="*/ 167 h 188"/>
                <a:gd name="T50" fmla="*/ 38 w 213"/>
                <a:gd name="T51" fmla="*/ 188 h 188"/>
                <a:gd name="T52" fmla="*/ 89 w 213"/>
                <a:gd name="T53" fmla="*/ 188 h 188"/>
                <a:gd name="T54" fmla="*/ 89 w 213"/>
                <a:gd name="T55" fmla="*/ 170 h 188"/>
                <a:gd name="T56" fmla="*/ 90 w 213"/>
                <a:gd name="T57" fmla="*/ 157 h 188"/>
                <a:gd name="T58" fmla="*/ 87 w 213"/>
                <a:gd name="T59" fmla="*/ 133 h 188"/>
                <a:gd name="T60" fmla="*/ 73 w 213"/>
                <a:gd name="T61" fmla="*/ 101 h 188"/>
                <a:gd name="T62" fmla="*/ 208 w 213"/>
                <a:gd name="T63" fmla="*/ 60 h 188"/>
                <a:gd name="T64" fmla="*/ 194 w 213"/>
                <a:gd name="T65" fmla="*/ 25 h 188"/>
                <a:gd name="T66" fmla="*/ 181 w 213"/>
                <a:gd name="T67" fmla="*/ 37 h 188"/>
                <a:gd name="T68" fmla="*/ 186 w 213"/>
                <a:gd name="T69" fmla="*/ 68 h 188"/>
                <a:gd name="T70" fmla="*/ 184 w 213"/>
                <a:gd name="T71" fmla="*/ 93 h 188"/>
                <a:gd name="T72" fmla="*/ 171 w 213"/>
                <a:gd name="T73" fmla="*/ 108 h 188"/>
                <a:gd name="T74" fmla="*/ 163 w 213"/>
                <a:gd name="T75" fmla="*/ 117 h 188"/>
                <a:gd name="T76" fmla="*/ 167 w 213"/>
                <a:gd name="T77" fmla="*/ 106 h 188"/>
                <a:gd name="T78" fmla="*/ 181 w 213"/>
                <a:gd name="T79" fmla="*/ 90 h 188"/>
                <a:gd name="T80" fmla="*/ 175 w 213"/>
                <a:gd name="T81" fmla="*/ 71 h 188"/>
                <a:gd name="T82" fmla="*/ 159 w 213"/>
                <a:gd name="T83" fmla="*/ 84 h 188"/>
                <a:gd name="T84" fmla="*/ 140 w 213"/>
                <a:gd name="T85" fmla="*/ 101 h 188"/>
                <a:gd name="T86" fmla="*/ 125 w 213"/>
                <a:gd name="T87" fmla="*/ 133 h 188"/>
                <a:gd name="T88" fmla="*/ 122 w 213"/>
                <a:gd name="T89" fmla="*/ 157 h 188"/>
                <a:gd name="T90" fmla="*/ 124 w 213"/>
                <a:gd name="T91" fmla="*/ 170 h 188"/>
                <a:gd name="T92" fmla="*/ 124 w 213"/>
                <a:gd name="T93" fmla="*/ 188 h 188"/>
                <a:gd name="T94" fmla="*/ 175 w 213"/>
                <a:gd name="T95" fmla="*/ 188 h 188"/>
                <a:gd name="T96" fmla="*/ 175 w 213"/>
                <a:gd name="T97" fmla="*/ 167 h 188"/>
                <a:gd name="T98" fmla="*/ 201 w 213"/>
                <a:gd name="T99" fmla="*/ 124 h 188"/>
                <a:gd name="T100" fmla="*/ 213 w 213"/>
                <a:gd name="T101" fmla="*/ 101 h 188"/>
                <a:gd name="T102" fmla="*/ 208 w 213"/>
                <a:gd name="T103" fmla="*/ 6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88">
                  <a:moveTo>
                    <a:pt x="154" y="52"/>
                  </a:moveTo>
                  <a:cubicBezTo>
                    <a:pt x="115" y="91"/>
                    <a:pt x="115" y="91"/>
                    <a:pt x="115" y="91"/>
                  </a:cubicBezTo>
                  <a:cubicBezTo>
                    <a:pt x="110" y="95"/>
                    <a:pt x="103" y="95"/>
                    <a:pt x="98" y="91"/>
                  </a:cubicBezTo>
                  <a:cubicBezTo>
                    <a:pt x="59" y="52"/>
                    <a:pt x="59" y="52"/>
                    <a:pt x="59" y="52"/>
                  </a:cubicBezTo>
                  <a:cubicBezTo>
                    <a:pt x="48" y="40"/>
                    <a:pt x="48" y="22"/>
                    <a:pt x="59" y="11"/>
                  </a:cubicBezTo>
                  <a:cubicBezTo>
                    <a:pt x="71" y="0"/>
                    <a:pt x="89" y="0"/>
                    <a:pt x="100" y="11"/>
                  </a:cubicBezTo>
                  <a:cubicBezTo>
                    <a:pt x="106" y="17"/>
                    <a:pt x="106" y="17"/>
                    <a:pt x="106" y="17"/>
                  </a:cubicBezTo>
                  <a:cubicBezTo>
                    <a:pt x="113" y="11"/>
                    <a:pt x="113" y="11"/>
                    <a:pt x="113" y="11"/>
                  </a:cubicBezTo>
                  <a:cubicBezTo>
                    <a:pt x="124" y="0"/>
                    <a:pt x="142" y="0"/>
                    <a:pt x="154" y="11"/>
                  </a:cubicBezTo>
                  <a:cubicBezTo>
                    <a:pt x="165" y="22"/>
                    <a:pt x="165" y="40"/>
                    <a:pt x="154" y="52"/>
                  </a:cubicBezTo>
                  <a:moveTo>
                    <a:pt x="73" y="101"/>
                  </a:moveTo>
                  <a:cubicBezTo>
                    <a:pt x="69" y="95"/>
                    <a:pt x="56" y="86"/>
                    <a:pt x="54" y="84"/>
                  </a:cubicBezTo>
                  <a:cubicBezTo>
                    <a:pt x="51" y="82"/>
                    <a:pt x="40" y="70"/>
                    <a:pt x="37" y="71"/>
                  </a:cubicBezTo>
                  <a:cubicBezTo>
                    <a:pt x="35" y="72"/>
                    <a:pt x="29" y="79"/>
                    <a:pt x="32" y="90"/>
                  </a:cubicBezTo>
                  <a:cubicBezTo>
                    <a:pt x="33" y="94"/>
                    <a:pt x="39" y="99"/>
                    <a:pt x="46" y="106"/>
                  </a:cubicBezTo>
                  <a:cubicBezTo>
                    <a:pt x="51" y="111"/>
                    <a:pt x="50" y="117"/>
                    <a:pt x="50" y="117"/>
                  </a:cubicBezTo>
                  <a:cubicBezTo>
                    <a:pt x="50" y="117"/>
                    <a:pt x="47" y="113"/>
                    <a:pt x="42" y="108"/>
                  </a:cubicBezTo>
                  <a:cubicBezTo>
                    <a:pt x="37" y="104"/>
                    <a:pt x="30" y="96"/>
                    <a:pt x="29" y="93"/>
                  </a:cubicBezTo>
                  <a:cubicBezTo>
                    <a:pt x="27" y="88"/>
                    <a:pt x="26" y="80"/>
                    <a:pt x="27" y="68"/>
                  </a:cubicBezTo>
                  <a:cubicBezTo>
                    <a:pt x="29" y="55"/>
                    <a:pt x="33" y="49"/>
                    <a:pt x="32" y="37"/>
                  </a:cubicBezTo>
                  <a:cubicBezTo>
                    <a:pt x="31" y="27"/>
                    <a:pt x="20" y="20"/>
                    <a:pt x="19" y="25"/>
                  </a:cubicBezTo>
                  <a:cubicBezTo>
                    <a:pt x="17" y="29"/>
                    <a:pt x="6" y="54"/>
                    <a:pt x="5" y="60"/>
                  </a:cubicBezTo>
                  <a:cubicBezTo>
                    <a:pt x="3" y="65"/>
                    <a:pt x="1" y="94"/>
                    <a:pt x="0" y="101"/>
                  </a:cubicBezTo>
                  <a:cubicBezTo>
                    <a:pt x="0" y="107"/>
                    <a:pt x="5" y="115"/>
                    <a:pt x="12" y="124"/>
                  </a:cubicBezTo>
                  <a:cubicBezTo>
                    <a:pt x="19" y="134"/>
                    <a:pt x="37" y="159"/>
                    <a:pt x="38" y="167"/>
                  </a:cubicBezTo>
                  <a:cubicBezTo>
                    <a:pt x="38" y="188"/>
                    <a:pt x="38" y="188"/>
                    <a:pt x="38" y="188"/>
                  </a:cubicBezTo>
                  <a:cubicBezTo>
                    <a:pt x="89" y="188"/>
                    <a:pt x="89" y="188"/>
                    <a:pt x="89" y="188"/>
                  </a:cubicBezTo>
                  <a:cubicBezTo>
                    <a:pt x="89" y="170"/>
                    <a:pt x="89" y="170"/>
                    <a:pt x="89" y="170"/>
                  </a:cubicBezTo>
                  <a:cubicBezTo>
                    <a:pt x="89" y="165"/>
                    <a:pt x="90" y="162"/>
                    <a:pt x="90" y="157"/>
                  </a:cubicBezTo>
                  <a:cubicBezTo>
                    <a:pt x="90" y="151"/>
                    <a:pt x="87" y="151"/>
                    <a:pt x="87" y="133"/>
                  </a:cubicBezTo>
                  <a:cubicBezTo>
                    <a:pt x="87" y="123"/>
                    <a:pt x="78" y="108"/>
                    <a:pt x="73" y="101"/>
                  </a:cubicBezTo>
                  <a:moveTo>
                    <a:pt x="208" y="60"/>
                  </a:moveTo>
                  <a:cubicBezTo>
                    <a:pt x="207" y="54"/>
                    <a:pt x="196" y="29"/>
                    <a:pt x="194" y="25"/>
                  </a:cubicBezTo>
                  <a:cubicBezTo>
                    <a:pt x="193" y="20"/>
                    <a:pt x="182" y="27"/>
                    <a:pt x="181" y="37"/>
                  </a:cubicBezTo>
                  <a:cubicBezTo>
                    <a:pt x="180" y="49"/>
                    <a:pt x="184" y="55"/>
                    <a:pt x="186" y="68"/>
                  </a:cubicBezTo>
                  <a:cubicBezTo>
                    <a:pt x="187" y="80"/>
                    <a:pt x="186" y="88"/>
                    <a:pt x="184" y="93"/>
                  </a:cubicBezTo>
                  <a:cubicBezTo>
                    <a:pt x="183" y="96"/>
                    <a:pt x="176" y="104"/>
                    <a:pt x="171" y="108"/>
                  </a:cubicBezTo>
                  <a:cubicBezTo>
                    <a:pt x="166" y="113"/>
                    <a:pt x="163" y="117"/>
                    <a:pt x="163" y="117"/>
                  </a:cubicBezTo>
                  <a:cubicBezTo>
                    <a:pt x="163" y="117"/>
                    <a:pt x="162" y="111"/>
                    <a:pt x="167" y="106"/>
                  </a:cubicBezTo>
                  <a:cubicBezTo>
                    <a:pt x="174" y="99"/>
                    <a:pt x="179" y="94"/>
                    <a:pt x="181" y="90"/>
                  </a:cubicBezTo>
                  <a:cubicBezTo>
                    <a:pt x="183" y="79"/>
                    <a:pt x="178" y="72"/>
                    <a:pt x="175" y="71"/>
                  </a:cubicBezTo>
                  <a:cubicBezTo>
                    <a:pt x="173" y="70"/>
                    <a:pt x="162" y="82"/>
                    <a:pt x="159" y="84"/>
                  </a:cubicBezTo>
                  <a:cubicBezTo>
                    <a:pt x="156" y="86"/>
                    <a:pt x="144" y="95"/>
                    <a:pt x="140" y="101"/>
                  </a:cubicBezTo>
                  <a:cubicBezTo>
                    <a:pt x="135" y="108"/>
                    <a:pt x="125" y="123"/>
                    <a:pt x="125" y="133"/>
                  </a:cubicBezTo>
                  <a:cubicBezTo>
                    <a:pt x="125" y="151"/>
                    <a:pt x="122" y="151"/>
                    <a:pt x="122" y="157"/>
                  </a:cubicBezTo>
                  <a:cubicBezTo>
                    <a:pt x="122" y="162"/>
                    <a:pt x="124" y="165"/>
                    <a:pt x="124" y="170"/>
                  </a:cubicBezTo>
                  <a:cubicBezTo>
                    <a:pt x="124" y="188"/>
                    <a:pt x="124" y="188"/>
                    <a:pt x="124" y="188"/>
                  </a:cubicBezTo>
                  <a:cubicBezTo>
                    <a:pt x="175" y="188"/>
                    <a:pt x="175" y="188"/>
                    <a:pt x="175" y="188"/>
                  </a:cubicBezTo>
                  <a:cubicBezTo>
                    <a:pt x="175" y="167"/>
                    <a:pt x="175" y="167"/>
                    <a:pt x="175" y="167"/>
                  </a:cubicBezTo>
                  <a:cubicBezTo>
                    <a:pt x="176" y="159"/>
                    <a:pt x="193" y="134"/>
                    <a:pt x="201" y="124"/>
                  </a:cubicBezTo>
                  <a:cubicBezTo>
                    <a:pt x="208" y="115"/>
                    <a:pt x="213" y="107"/>
                    <a:pt x="213" y="101"/>
                  </a:cubicBezTo>
                  <a:cubicBezTo>
                    <a:pt x="212" y="94"/>
                    <a:pt x="210" y="65"/>
                    <a:pt x="208" y="60"/>
                  </a:cubicBezTo>
                </a:path>
              </a:pathLst>
            </a:custGeom>
            <a:solidFill>
              <a:schemeClr val="bg1"/>
            </a:solidFill>
            <a:ln>
              <a:noFill/>
            </a:ln>
          </p:spPr>
          <p:txBody>
            <a:bodyPr vert="horz" wrap="square" lIns="91440" tIns="45720" rIns="91440" bIns="45720" numCol="1" anchor="t" anchorCtr="0" compatLnSpc="1"/>
            <a:lstStyle/>
            <a:p>
              <a:endParaRPr lang="en-US"/>
            </a:p>
          </p:txBody>
        </p:sp>
      </p:grpSp>
      <p:pic>
        <p:nvPicPr>
          <p:cNvPr id="143" name="picture 143">
            <a:extLst>
              <a:ext uri="{FF2B5EF4-FFF2-40B4-BE49-F238E27FC236}">
                <a16:creationId xmlns:a16="http://schemas.microsoft.com/office/drawing/2014/main" id="{2496B200-CE45-2EEF-66AD-46DCC465DCDA}"/>
              </a:ext>
            </a:extLst>
          </p:cNvPr>
          <p:cNvPicPr>
            <a:picLocks noChangeAspect="1"/>
          </p:cNvPicPr>
          <p:nvPr/>
        </p:nvPicPr>
        <p:blipFill>
          <a:blip r:embed="rId3"/>
          <a:stretch>
            <a:fillRect/>
          </a:stretch>
        </p:blipFill>
        <p:spPr>
          <a:xfrm rot="21600000">
            <a:off x="10701527" y="150876"/>
            <a:ext cx="1359407" cy="518160"/>
          </a:xfrm>
          <a:prstGeom prst="rect">
            <a:avLst/>
          </a:prstGeom>
        </p:spPr>
      </p:pic>
      <p:pic>
        <p:nvPicPr>
          <p:cNvPr id="1317" name="picture 1317">
            <a:extLst>
              <a:ext uri="{FF2B5EF4-FFF2-40B4-BE49-F238E27FC236}">
                <a16:creationId xmlns:a16="http://schemas.microsoft.com/office/drawing/2014/main" id="{CF0A1288-D8F7-82D4-2301-380117DC5376}"/>
              </a:ext>
            </a:extLst>
          </p:cNvPr>
          <p:cNvPicPr>
            <a:picLocks noChangeAspect="1"/>
          </p:cNvPicPr>
          <p:nvPr/>
        </p:nvPicPr>
        <p:blipFill>
          <a:blip r:embed="rId4"/>
          <a:stretch>
            <a:fillRect/>
          </a:stretch>
        </p:blipFill>
        <p:spPr>
          <a:xfrm rot="21600000">
            <a:off x="182879" y="79248"/>
            <a:ext cx="3276600" cy="589787"/>
          </a:xfrm>
          <a:prstGeom prst="rect">
            <a:avLst/>
          </a:prstGeom>
        </p:spPr>
      </p:pic>
      <p:pic>
        <p:nvPicPr>
          <p:cNvPr id="2" name="图片 1">
            <a:extLst>
              <a:ext uri="{FF2B5EF4-FFF2-40B4-BE49-F238E27FC236}">
                <a16:creationId xmlns:a16="http://schemas.microsoft.com/office/drawing/2014/main" id="{16CACF0E-9C22-D138-38A0-9342076A7816}"/>
              </a:ext>
            </a:extLst>
          </p:cNvPr>
          <p:cNvPicPr>
            <a:picLocks noChangeAspect="1"/>
          </p:cNvPicPr>
          <p:nvPr/>
        </p:nvPicPr>
        <p:blipFill>
          <a:blip r:embed="rId5"/>
          <a:stretch>
            <a:fillRect/>
          </a:stretch>
        </p:blipFill>
        <p:spPr>
          <a:xfrm>
            <a:off x="1476795" y="2132587"/>
            <a:ext cx="3751483" cy="2118778"/>
          </a:xfrm>
          <a:prstGeom prst="rect">
            <a:avLst/>
          </a:prstGeom>
        </p:spPr>
      </p:pic>
      <p:pic>
        <p:nvPicPr>
          <p:cNvPr id="3" name="图片 2">
            <a:extLst>
              <a:ext uri="{FF2B5EF4-FFF2-40B4-BE49-F238E27FC236}">
                <a16:creationId xmlns:a16="http://schemas.microsoft.com/office/drawing/2014/main" id="{1A294512-E574-05BA-E469-A966457B9EC8}"/>
              </a:ext>
            </a:extLst>
          </p:cNvPr>
          <p:cNvPicPr>
            <a:picLocks noChangeAspect="1"/>
          </p:cNvPicPr>
          <p:nvPr/>
        </p:nvPicPr>
        <p:blipFill>
          <a:blip r:embed="rId6"/>
          <a:stretch>
            <a:fillRect/>
          </a:stretch>
        </p:blipFill>
        <p:spPr>
          <a:xfrm>
            <a:off x="6608104" y="2132588"/>
            <a:ext cx="3748605" cy="2118777"/>
          </a:xfrm>
          <a:prstGeom prst="rect">
            <a:avLst/>
          </a:prstGeom>
        </p:spPr>
      </p:pic>
      <p:sp>
        <p:nvSpPr>
          <p:cNvPr id="5" name="文本框 4">
            <a:extLst>
              <a:ext uri="{FF2B5EF4-FFF2-40B4-BE49-F238E27FC236}">
                <a16:creationId xmlns:a16="http://schemas.microsoft.com/office/drawing/2014/main" id="{C61AB191-1B34-CC6A-FF81-E838BAC70C78}"/>
              </a:ext>
            </a:extLst>
          </p:cNvPr>
          <p:cNvSpPr txBox="1"/>
          <p:nvPr/>
        </p:nvSpPr>
        <p:spPr>
          <a:xfrm>
            <a:off x="4356907" y="4624327"/>
            <a:ext cx="6097978" cy="338554"/>
          </a:xfrm>
          <a:prstGeom prst="rect">
            <a:avLst/>
          </a:prstGeom>
          <a:noFill/>
        </p:spPr>
        <p:txBody>
          <a:bodyPr wrap="square">
            <a:spAutoFit/>
          </a:bodyPr>
          <a:lstStyle/>
          <a:p>
            <a:r>
              <a:rPr lang="zh-CN" altLang="en-US" sz="1600" dirty="0"/>
              <a:t>指针式仪表表盘检测模型测试集示例</a:t>
            </a:r>
          </a:p>
        </p:txBody>
      </p:sp>
      <p:sp>
        <p:nvSpPr>
          <p:cNvPr id="7" name="文本框 6">
            <a:extLst>
              <a:ext uri="{FF2B5EF4-FFF2-40B4-BE49-F238E27FC236}">
                <a16:creationId xmlns:a16="http://schemas.microsoft.com/office/drawing/2014/main" id="{42C59DDC-0BA2-94EF-0621-F5926961B2B1}"/>
              </a:ext>
            </a:extLst>
          </p:cNvPr>
          <p:cNvSpPr txBox="1"/>
          <p:nvPr/>
        </p:nvSpPr>
        <p:spPr>
          <a:xfrm>
            <a:off x="1821179" y="5435019"/>
            <a:ext cx="8687322" cy="461665"/>
          </a:xfrm>
          <a:prstGeom prst="rect">
            <a:avLst/>
          </a:prstGeom>
          <a:noFill/>
        </p:spPr>
        <p:txBody>
          <a:bodyPr wrap="square">
            <a:spAutoFit/>
          </a:bodyPr>
          <a:lstStyle/>
          <a:p>
            <a:r>
              <a:rPr lang="zh-CN" altLang="en-US" dirty="0"/>
              <a:t>构建一个拥有</a:t>
            </a:r>
            <a:r>
              <a:rPr lang="en-US" altLang="zh-CN" dirty="0"/>
              <a:t>100</a:t>
            </a:r>
            <a:r>
              <a:rPr lang="zh-CN" altLang="en-US" dirty="0"/>
              <a:t>例的测试集，发现能准确识别其中</a:t>
            </a:r>
            <a:r>
              <a:rPr lang="en-US" altLang="zh-CN" dirty="0"/>
              <a:t>97</a:t>
            </a:r>
            <a:r>
              <a:rPr lang="zh-CN" altLang="en-US" dirty="0"/>
              <a:t>例，识别准确率高达</a:t>
            </a:r>
            <a:r>
              <a:rPr lang="en-US" altLang="zh-CN" sz="2400" dirty="0">
                <a:solidFill>
                  <a:srgbClr val="C00000"/>
                </a:solidFill>
              </a:rPr>
              <a:t>97%</a:t>
            </a:r>
            <a:r>
              <a:rPr lang="zh-CN" altLang="en-US" dirty="0"/>
              <a:t>。</a:t>
            </a:r>
          </a:p>
        </p:txBody>
      </p:sp>
    </p:spTree>
    <p:extLst>
      <p:ext uri="{BB962C8B-B14F-4D97-AF65-F5344CB8AC3E}">
        <p14:creationId xmlns:p14="http://schemas.microsoft.com/office/powerpoint/2010/main" val="32949074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2"/>
          <p:cNvGrpSpPr/>
          <p:nvPr/>
        </p:nvGrpSpPr>
        <p:grpSpPr bwMode="auto">
          <a:xfrm>
            <a:off x="4510811" y="1009970"/>
            <a:ext cx="3262432" cy="580378"/>
            <a:chOff x="4480904" y="1042276"/>
            <a:chExt cx="3261217" cy="580711"/>
          </a:xfrm>
        </p:grpSpPr>
        <p:sp>
          <p:nvSpPr>
            <p:cNvPr id="26" name="矩形 23"/>
            <p:cNvSpPr>
              <a:spLocks noChangeArrowheads="1"/>
            </p:cNvSpPr>
            <p:nvPr/>
          </p:nvSpPr>
          <p:spPr bwMode="auto">
            <a:xfrm>
              <a:off x="4480904" y="1124744"/>
              <a:ext cx="3261217" cy="498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Comic Sans MS" panose="030F0702030302020204" pitchFamily="66" charset="0"/>
                  <a:ea typeface="宋体" panose="02010600030101010101" pitchFamily="2" charset="-122"/>
                </a:defRPr>
              </a:lvl1pPr>
              <a:lvl2pPr marL="742950" indent="-285750">
                <a:defRPr b="1">
                  <a:solidFill>
                    <a:schemeClr val="tx1"/>
                  </a:solidFill>
                  <a:latin typeface="Comic Sans MS" panose="030F0702030302020204" pitchFamily="66" charset="0"/>
                  <a:ea typeface="宋体" panose="02010600030101010101" pitchFamily="2" charset="-122"/>
                </a:defRPr>
              </a:lvl2pPr>
              <a:lvl3pPr marL="1143000" indent="-228600">
                <a:defRPr b="1">
                  <a:solidFill>
                    <a:schemeClr val="tx1"/>
                  </a:solidFill>
                  <a:latin typeface="Comic Sans MS" panose="030F0702030302020204" pitchFamily="66" charset="0"/>
                  <a:ea typeface="宋体" panose="02010600030101010101" pitchFamily="2" charset="-122"/>
                </a:defRPr>
              </a:lvl3pPr>
              <a:lvl4pPr marL="1600200" indent="-228600">
                <a:defRPr b="1">
                  <a:solidFill>
                    <a:schemeClr val="tx1"/>
                  </a:solidFill>
                  <a:latin typeface="Comic Sans MS" panose="030F0702030302020204" pitchFamily="66" charset="0"/>
                  <a:ea typeface="宋体" panose="02010600030101010101" pitchFamily="2" charset="-122"/>
                </a:defRPr>
              </a:lvl4pPr>
              <a:lvl5pPr marL="2057400" indent="-22860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algn="ctr">
                <a:lnSpc>
                  <a:spcPct val="120000"/>
                </a:lnSpc>
              </a:pPr>
              <a:r>
                <a:rPr lang="zh-CN" altLang="en-US" sz="2400"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指针仪表读数区域处理</a:t>
              </a:r>
            </a:p>
          </p:txBody>
        </p:sp>
        <p:cxnSp>
          <p:nvCxnSpPr>
            <p:cNvPr id="27" name="直接连接符 26"/>
            <p:cNvCxnSpPr/>
            <p:nvPr/>
          </p:nvCxnSpPr>
          <p:spPr bwMode="auto">
            <a:xfrm>
              <a:off x="5843649" y="1042276"/>
              <a:ext cx="504637" cy="0"/>
            </a:xfrm>
            <a:prstGeom prst="line">
              <a:avLst/>
            </a:prstGeom>
            <a:solidFill>
              <a:schemeClr val="accent1"/>
            </a:solidFill>
            <a:ln w="28575" cap="flat" cmpd="sng" algn="ctr">
              <a:solidFill>
                <a:schemeClr val="tx1">
                  <a:lumMod val="75000"/>
                  <a:lumOff val="25000"/>
                </a:schemeClr>
              </a:solidFill>
              <a:prstDash val="solid"/>
              <a:round/>
              <a:headEnd type="none" w="med" len="med"/>
              <a:tailEnd type="none" w="med" len="med"/>
            </a:ln>
            <a:effectLst/>
          </p:spPr>
        </p:cxnSp>
      </p:grpSp>
      <p:grpSp>
        <p:nvGrpSpPr>
          <p:cNvPr id="35" name="组合 34"/>
          <p:cNvGrpSpPr/>
          <p:nvPr/>
        </p:nvGrpSpPr>
        <p:grpSpPr>
          <a:xfrm>
            <a:off x="10125074" y="4591421"/>
            <a:ext cx="1381559" cy="1388991"/>
            <a:chOff x="10066474" y="4591421"/>
            <a:chExt cx="1440160" cy="1388991"/>
          </a:xfrm>
        </p:grpSpPr>
        <p:sp>
          <p:nvSpPr>
            <p:cNvPr id="33" name="椭圆 32"/>
            <p:cNvSpPr/>
            <p:nvPr/>
          </p:nvSpPr>
          <p:spPr>
            <a:xfrm>
              <a:off x="10066474" y="4591421"/>
              <a:ext cx="1440160" cy="138899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54"/>
            <p:cNvSpPr>
              <a:spLocks noEditPoints="1"/>
            </p:cNvSpPr>
            <p:nvPr/>
          </p:nvSpPr>
          <p:spPr bwMode="auto">
            <a:xfrm>
              <a:off x="10307934" y="4869219"/>
              <a:ext cx="957241" cy="816985"/>
            </a:xfrm>
            <a:custGeom>
              <a:avLst/>
              <a:gdLst>
                <a:gd name="T0" fmla="*/ 154 w 213"/>
                <a:gd name="T1" fmla="*/ 52 h 188"/>
                <a:gd name="T2" fmla="*/ 115 w 213"/>
                <a:gd name="T3" fmla="*/ 91 h 188"/>
                <a:gd name="T4" fmla="*/ 98 w 213"/>
                <a:gd name="T5" fmla="*/ 91 h 188"/>
                <a:gd name="T6" fmla="*/ 59 w 213"/>
                <a:gd name="T7" fmla="*/ 52 h 188"/>
                <a:gd name="T8" fmla="*/ 59 w 213"/>
                <a:gd name="T9" fmla="*/ 11 h 188"/>
                <a:gd name="T10" fmla="*/ 100 w 213"/>
                <a:gd name="T11" fmla="*/ 11 h 188"/>
                <a:gd name="T12" fmla="*/ 106 w 213"/>
                <a:gd name="T13" fmla="*/ 17 h 188"/>
                <a:gd name="T14" fmla="*/ 113 w 213"/>
                <a:gd name="T15" fmla="*/ 11 h 188"/>
                <a:gd name="T16" fmla="*/ 154 w 213"/>
                <a:gd name="T17" fmla="*/ 11 h 188"/>
                <a:gd name="T18" fmla="*/ 154 w 213"/>
                <a:gd name="T19" fmla="*/ 52 h 188"/>
                <a:gd name="T20" fmla="*/ 73 w 213"/>
                <a:gd name="T21" fmla="*/ 101 h 188"/>
                <a:gd name="T22" fmla="*/ 54 w 213"/>
                <a:gd name="T23" fmla="*/ 84 h 188"/>
                <a:gd name="T24" fmla="*/ 37 w 213"/>
                <a:gd name="T25" fmla="*/ 71 h 188"/>
                <a:gd name="T26" fmla="*/ 32 w 213"/>
                <a:gd name="T27" fmla="*/ 90 h 188"/>
                <a:gd name="T28" fmla="*/ 46 w 213"/>
                <a:gd name="T29" fmla="*/ 106 h 188"/>
                <a:gd name="T30" fmla="*/ 50 w 213"/>
                <a:gd name="T31" fmla="*/ 117 h 188"/>
                <a:gd name="T32" fmla="*/ 42 w 213"/>
                <a:gd name="T33" fmla="*/ 108 h 188"/>
                <a:gd name="T34" fmla="*/ 29 w 213"/>
                <a:gd name="T35" fmla="*/ 93 h 188"/>
                <a:gd name="T36" fmla="*/ 27 w 213"/>
                <a:gd name="T37" fmla="*/ 68 h 188"/>
                <a:gd name="T38" fmla="*/ 32 w 213"/>
                <a:gd name="T39" fmla="*/ 37 h 188"/>
                <a:gd name="T40" fmla="*/ 19 w 213"/>
                <a:gd name="T41" fmla="*/ 25 h 188"/>
                <a:gd name="T42" fmla="*/ 5 w 213"/>
                <a:gd name="T43" fmla="*/ 60 h 188"/>
                <a:gd name="T44" fmla="*/ 0 w 213"/>
                <a:gd name="T45" fmla="*/ 101 h 188"/>
                <a:gd name="T46" fmla="*/ 12 w 213"/>
                <a:gd name="T47" fmla="*/ 124 h 188"/>
                <a:gd name="T48" fmla="*/ 38 w 213"/>
                <a:gd name="T49" fmla="*/ 167 h 188"/>
                <a:gd name="T50" fmla="*/ 38 w 213"/>
                <a:gd name="T51" fmla="*/ 188 h 188"/>
                <a:gd name="T52" fmla="*/ 89 w 213"/>
                <a:gd name="T53" fmla="*/ 188 h 188"/>
                <a:gd name="T54" fmla="*/ 89 w 213"/>
                <a:gd name="T55" fmla="*/ 170 h 188"/>
                <a:gd name="T56" fmla="*/ 90 w 213"/>
                <a:gd name="T57" fmla="*/ 157 h 188"/>
                <a:gd name="T58" fmla="*/ 87 w 213"/>
                <a:gd name="T59" fmla="*/ 133 h 188"/>
                <a:gd name="T60" fmla="*/ 73 w 213"/>
                <a:gd name="T61" fmla="*/ 101 h 188"/>
                <a:gd name="T62" fmla="*/ 208 w 213"/>
                <a:gd name="T63" fmla="*/ 60 h 188"/>
                <a:gd name="T64" fmla="*/ 194 w 213"/>
                <a:gd name="T65" fmla="*/ 25 h 188"/>
                <a:gd name="T66" fmla="*/ 181 w 213"/>
                <a:gd name="T67" fmla="*/ 37 h 188"/>
                <a:gd name="T68" fmla="*/ 186 w 213"/>
                <a:gd name="T69" fmla="*/ 68 h 188"/>
                <a:gd name="T70" fmla="*/ 184 w 213"/>
                <a:gd name="T71" fmla="*/ 93 h 188"/>
                <a:gd name="T72" fmla="*/ 171 w 213"/>
                <a:gd name="T73" fmla="*/ 108 h 188"/>
                <a:gd name="T74" fmla="*/ 163 w 213"/>
                <a:gd name="T75" fmla="*/ 117 h 188"/>
                <a:gd name="T76" fmla="*/ 167 w 213"/>
                <a:gd name="T77" fmla="*/ 106 h 188"/>
                <a:gd name="T78" fmla="*/ 181 w 213"/>
                <a:gd name="T79" fmla="*/ 90 h 188"/>
                <a:gd name="T80" fmla="*/ 175 w 213"/>
                <a:gd name="T81" fmla="*/ 71 h 188"/>
                <a:gd name="T82" fmla="*/ 159 w 213"/>
                <a:gd name="T83" fmla="*/ 84 h 188"/>
                <a:gd name="T84" fmla="*/ 140 w 213"/>
                <a:gd name="T85" fmla="*/ 101 h 188"/>
                <a:gd name="T86" fmla="*/ 125 w 213"/>
                <a:gd name="T87" fmla="*/ 133 h 188"/>
                <a:gd name="T88" fmla="*/ 122 w 213"/>
                <a:gd name="T89" fmla="*/ 157 h 188"/>
                <a:gd name="T90" fmla="*/ 124 w 213"/>
                <a:gd name="T91" fmla="*/ 170 h 188"/>
                <a:gd name="T92" fmla="*/ 124 w 213"/>
                <a:gd name="T93" fmla="*/ 188 h 188"/>
                <a:gd name="T94" fmla="*/ 175 w 213"/>
                <a:gd name="T95" fmla="*/ 188 h 188"/>
                <a:gd name="T96" fmla="*/ 175 w 213"/>
                <a:gd name="T97" fmla="*/ 167 h 188"/>
                <a:gd name="T98" fmla="*/ 201 w 213"/>
                <a:gd name="T99" fmla="*/ 124 h 188"/>
                <a:gd name="T100" fmla="*/ 213 w 213"/>
                <a:gd name="T101" fmla="*/ 101 h 188"/>
                <a:gd name="T102" fmla="*/ 208 w 213"/>
                <a:gd name="T103" fmla="*/ 6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88">
                  <a:moveTo>
                    <a:pt x="154" y="52"/>
                  </a:moveTo>
                  <a:cubicBezTo>
                    <a:pt x="115" y="91"/>
                    <a:pt x="115" y="91"/>
                    <a:pt x="115" y="91"/>
                  </a:cubicBezTo>
                  <a:cubicBezTo>
                    <a:pt x="110" y="95"/>
                    <a:pt x="103" y="95"/>
                    <a:pt x="98" y="91"/>
                  </a:cubicBezTo>
                  <a:cubicBezTo>
                    <a:pt x="59" y="52"/>
                    <a:pt x="59" y="52"/>
                    <a:pt x="59" y="52"/>
                  </a:cubicBezTo>
                  <a:cubicBezTo>
                    <a:pt x="48" y="40"/>
                    <a:pt x="48" y="22"/>
                    <a:pt x="59" y="11"/>
                  </a:cubicBezTo>
                  <a:cubicBezTo>
                    <a:pt x="71" y="0"/>
                    <a:pt x="89" y="0"/>
                    <a:pt x="100" y="11"/>
                  </a:cubicBezTo>
                  <a:cubicBezTo>
                    <a:pt x="106" y="17"/>
                    <a:pt x="106" y="17"/>
                    <a:pt x="106" y="17"/>
                  </a:cubicBezTo>
                  <a:cubicBezTo>
                    <a:pt x="113" y="11"/>
                    <a:pt x="113" y="11"/>
                    <a:pt x="113" y="11"/>
                  </a:cubicBezTo>
                  <a:cubicBezTo>
                    <a:pt x="124" y="0"/>
                    <a:pt x="142" y="0"/>
                    <a:pt x="154" y="11"/>
                  </a:cubicBezTo>
                  <a:cubicBezTo>
                    <a:pt x="165" y="22"/>
                    <a:pt x="165" y="40"/>
                    <a:pt x="154" y="52"/>
                  </a:cubicBezTo>
                  <a:moveTo>
                    <a:pt x="73" y="101"/>
                  </a:moveTo>
                  <a:cubicBezTo>
                    <a:pt x="69" y="95"/>
                    <a:pt x="56" y="86"/>
                    <a:pt x="54" y="84"/>
                  </a:cubicBezTo>
                  <a:cubicBezTo>
                    <a:pt x="51" y="82"/>
                    <a:pt x="40" y="70"/>
                    <a:pt x="37" y="71"/>
                  </a:cubicBezTo>
                  <a:cubicBezTo>
                    <a:pt x="35" y="72"/>
                    <a:pt x="29" y="79"/>
                    <a:pt x="32" y="90"/>
                  </a:cubicBezTo>
                  <a:cubicBezTo>
                    <a:pt x="33" y="94"/>
                    <a:pt x="39" y="99"/>
                    <a:pt x="46" y="106"/>
                  </a:cubicBezTo>
                  <a:cubicBezTo>
                    <a:pt x="51" y="111"/>
                    <a:pt x="50" y="117"/>
                    <a:pt x="50" y="117"/>
                  </a:cubicBezTo>
                  <a:cubicBezTo>
                    <a:pt x="50" y="117"/>
                    <a:pt x="47" y="113"/>
                    <a:pt x="42" y="108"/>
                  </a:cubicBezTo>
                  <a:cubicBezTo>
                    <a:pt x="37" y="104"/>
                    <a:pt x="30" y="96"/>
                    <a:pt x="29" y="93"/>
                  </a:cubicBezTo>
                  <a:cubicBezTo>
                    <a:pt x="27" y="88"/>
                    <a:pt x="26" y="80"/>
                    <a:pt x="27" y="68"/>
                  </a:cubicBezTo>
                  <a:cubicBezTo>
                    <a:pt x="29" y="55"/>
                    <a:pt x="33" y="49"/>
                    <a:pt x="32" y="37"/>
                  </a:cubicBezTo>
                  <a:cubicBezTo>
                    <a:pt x="31" y="27"/>
                    <a:pt x="20" y="20"/>
                    <a:pt x="19" y="25"/>
                  </a:cubicBezTo>
                  <a:cubicBezTo>
                    <a:pt x="17" y="29"/>
                    <a:pt x="6" y="54"/>
                    <a:pt x="5" y="60"/>
                  </a:cubicBezTo>
                  <a:cubicBezTo>
                    <a:pt x="3" y="65"/>
                    <a:pt x="1" y="94"/>
                    <a:pt x="0" y="101"/>
                  </a:cubicBezTo>
                  <a:cubicBezTo>
                    <a:pt x="0" y="107"/>
                    <a:pt x="5" y="115"/>
                    <a:pt x="12" y="124"/>
                  </a:cubicBezTo>
                  <a:cubicBezTo>
                    <a:pt x="19" y="134"/>
                    <a:pt x="37" y="159"/>
                    <a:pt x="38" y="167"/>
                  </a:cubicBezTo>
                  <a:cubicBezTo>
                    <a:pt x="38" y="188"/>
                    <a:pt x="38" y="188"/>
                    <a:pt x="38" y="188"/>
                  </a:cubicBezTo>
                  <a:cubicBezTo>
                    <a:pt x="89" y="188"/>
                    <a:pt x="89" y="188"/>
                    <a:pt x="89" y="188"/>
                  </a:cubicBezTo>
                  <a:cubicBezTo>
                    <a:pt x="89" y="170"/>
                    <a:pt x="89" y="170"/>
                    <a:pt x="89" y="170"/>
                  </a:cubicBezTo>
                  <a:cubicBezTo>
                    <a:pt x="89" y="165"/>
                    <a:pt x="90" y="162"/>
                    <a:pt x="90" y="157"/>
                  </a:cubicBezTo>
                  <a:cubicBezTo>
                    <a:pt x="90" y="151"/>
                    <a:pt x="87" y="151"/>
                    <a:pt x="87" y="133"/>
                  </a:cubicBezTo>
                  <a:cubicBezTo>
                    <a:pt x="87" y="123"/>
                    <a:pt x="78" y="108"/>
                    <a:pt x="73" y="101"/>
                  </a:cubicBezTo>
                  <a:moveTo>
                    <a:pt x="208" y="60"/>
                  </a:moveTo>
                  <a:cubicBezTo>
                    <a:pt x="207" y="54"/>
                    <a:pt x="196" y="29"/>
                    <a:pt x="194" y="25"/>
                  </a:cubicBezTo>
                  <a:cubicBezTo>
                    <a:pt x="193" y="20"/>
                    <a:pt x="182" y="27"/>
                    <a:pt x="181" y="37"/>
                  </a:cubicBezTo>
                  <a:cubicBezTo>
                    <a:pt x="180" y="49"/>
                    <a:pt x="184" y="55"/>
                    <a:pt x="186" y="68"/>
                  </a:cubicBezTo>
                  <a:cubicBezTo>
                    <a:pt x="187" y="80"/>
                    <a:pt x="186" y="88"/>
                    <a:pt x="184" y="93"/>
                  </a:cubicBezTo>
                  <a:cubicBezTo>
                    <a:pt x="183" y="96"/>
                    <a:pt x="176" y="104"/>
                    <a:pt x="171" y="108"/>
                  </a:cubicBezTo>
                  <a:cubicBezTo>
                    <a:pt x="166" y="113"/>
                    <a:pt x="163" y="117"/>
                    <a:pt x="163" y="117"/>
                  </a:cubicBezTo>
                  <a:cubicBezTo>
                    <a:pt x="163" y="117"/>
                    <a:pt x="162" y="111"/>
                    <a:pt x="167" y="106"/>
                  </a:cubicBezTo>
                  <a:cubicBezTo>
                    <a:pt x="174" y="99"/>
                    <a:pt x="179" y="94"/>
                    <a:pt x="181" y="90"/>
                  </a:cubicBezTo>
                  <a:cubicBezTo>
                    <a:pt x="183" y="79"/>
                    <a:pt x="178" y="72"/>
                    <a:pt x="175" y="71"/>
                  </a:cubicBezTo>
                  <a:cubicBezTo>
                    <a:pt x="173" y="70"/>
                    <a:pt x="162" y="82"/>
                    <a:pt x="159" y="84"/>
                  </a:cubicBezTo>
                  <a:cubicBezTo>
                    <a:pt x="156" y="86"/>
                    <a:pt x="144" y="95"/>
                    <a:pt x="140" y="101"/>
                  </a:cubicBezTo>
                  <a:cubicBezTo>
                    <a:pt x="135" y="108"/>
                    <a:pt x="125" y="123"/>
                    <a:pt x="125" y="133"/>
                  </a:cubicBezTo>
                  <a:cubicBezTo>
                    <a:pt x="125" y="151"/>
                    <a:pt x="122" y="151"/>
                    <a:pt x="122" y="157"/>
                  </a:cubicBezTo>
                  <a:cubicBezTo>
                    <a:pt x="122" y="162"/>
                    <a:pt x="124" y="165"/>
                    <a:pt x="124" y="170"/>
                  </a:cubicBezTo>
                  <a:cubicBezTo>
                    <a:pt x="124" y="188"/>
                    <a:pt x="124" y="188"/>
                    <a:pt x="124" y="188"/>
                  </a:cubicBezTo>
                  <a:cubicBezTo>
                    <a:pt x="175" y="188"/>
                    <a:pt x="175" y="188"/>
                    <a:pt x="175" y="188"/>
                  </a:cubicBezTo>
                  <a:cubicBezTo>
                    <a:pt x="175" y="167"/>
                    <a:pt x="175" y="167"/>
                    <a:pt x="175" y="167"/>
                  </a:cubicBezTo>
                  <a:cubicBezTo>
                    <a:pt x="176" y="159"/>
                    <a:pt x="193" y="134"/>
                    <a:pt x="201" y="124"/>
                  </a:cubicBezTo>
                  <a:cubicBezTo>
                    <a:pt x="208" y="115"/>
                    <a:pt x="213" y="107"/>
                    <a:pt x="213" y="101"/>
                  </a:cubicBezTo>
                  <a:cubicBezTo>
                    <a:pt x="212" y="94"/>
                    <a:pt x="210" y="65"/>
                    <a:pt x="208" y="60"/>
                  </a:cubicBezTo>
                </a:path>
              </a:pathLst>
            </a:custGeom>
            <a:solidFill>
              <a:schemeClr val="bg1"/>
            </a:solidFill>
            <a:ln>
              <a:noFill/>
            </a:ln>
          </p:spPr>
          <p:txBody>
            <a:bodyPr vert="horz" wrap="square" lIns="91440" tIns="45720" rIns="91440" bIns="45720" numCol="1" anchor="t" anchorCtr="0" compatLnSpc="1"/>
            <a:lstStyle/>
            <a:p>
              <a:endParaRPr lang="en-US"/>
            </a:p>
          </p:txBody>
        </p:sp>
      </p:grpSp>
      <p:pic>
        <p:nvPicPr>
          <p:cNvPr id="143" name="picture 143"/>
          <p:cNvPicPr>
            <a:picLocks noChangeAspect="1"/>
          </p:cNvPicPr>
          <p:nvPr/>
        </p:nvPicPr>
        <p:blipFill>
          <a:blip r:embed="rId3"/>
          <a:stretch>
            <a:fillRect/>
          </a:stretch>
        </p:blipFill>
        <p:spPr>
          <a:xfrm rot="21600000">
            <a:off x="10701527" y="150876"/>
            <a:ext cx="1359407" cy="518160"/>
          </a:xfrm>
          <a:prstGeom prst="rect">
            <a:avLst/>
          </a:prstGeom>
        </p:spPr>
      </p:pic>
      <p:pic>
        <p:nvPicPr>
          <p:cNvPr id="1317" name="picture 1317"/>
          <p:cNvPicPr>
            <a:picLocks noChangeAspect="1"/>
          </p:cNvPicPr>
          <p:nvPr/>
        </p:nvPicPr>
        <p:blipFill>
          <a:blip r:embed="rId4"/>
          <a:stretch>
            <a:fillRect/>
          </a:stretch>
        </p:blipFill>
        <p:spPr>
          <a:xfrm rot="21600000">
            <a:off x="182879" y="79248"/>
            <a:ext cx="3276600" cy="589787"/>
          </a:xfrm>
          <a:prstGeom prst="rect">
            <a:avLst/>
          </a:prstGeom>
        </p:spPr>
      </p:pic>
      <p:pic>
        <p:nvPicPr>
          <p:cNvPr id="2" name="图片 1">
            <a:extLst>
              <a:ext uri="{FF2B5EF4-FFF2-40B4-BE49-F238E27FC236}">
                <a16:creationId xmlns:a16="http://schemas.microsoft.com/office/drawing/2014/main" id="{E047179D-F9E8-C122-3553-5520E8A4DC2A}"/>
              </a:ext>
            </a:extLst>
          </p:cNvPr>
          <p:cNvPicPr>
            <a:picLocks noChangeAspect="1"/>
          </p:cNvPicPr>
          <p:nvPr/>
        </p:nvPicPr>
        <p:blipFill>
          <a:blip r:embed="rId5"/>
          <a:stretch>
            <a:fillRect/>
          </a:stretch>
        </p:blipFill>
        <p:spPr>
          <a:xfrm>
            <a:off x="3684108" y="3767890"/>
            <a:ext cx="2123810" cy="2114286"/>
          </a:xfrm>
          <a:prstGeom prst="rect">
            <a:avLst/>
          </a:prstGeom>
        </p:spPr>
      </p:pic>
      <p:pic>
        <p:nvPicPr>
          <p:cNvPr id="3" name="图片 2">
            <a:extLst>
              <a:ext uri="{FF2B5EF4-FFF2-40B4-BE49-F238E27FC236}">
                <a16:creationId xmlns:a16="http://schemas.microsoft.com/office/drawing/2014/main" id="{44CFBEA6-44AB-4CE2-B711-FA054B80E368}"/>
              </a:ext>
            </a:extLst>
          </p:cNvPr>
          <p:cNvPicPr>
            <a:picLocks noChangeAspect="1"/>
          </p:cNvPicPr>
          <p:nvPr/>
        </p:nvPicPr>
        <p:blipFill>
          <a:blip r:embed="rId6"/>
          <a:stretch>
            <a:fillRect/>
          </a:stretch>
        </p:blipFill>
        <p:spPr>
          <a:xfrm>
            <a:off x="6904591" y="3767890"/>
            <a:ext cx="2123810" cy="2114286"/>
          </a:xfrm>
          <a:prstGeom prst="rect">
            <a:avLst/>
          </a:prstGeom>
        </p:spPr>
      </p:pic>
      <p:sp>
        <p:nvSpPr>
          <p:cNvPr id="6" name="文本框 5">
            <a:extLst>
              <a:ext uri="{FF2B5EF4-FFF2-40B4-BE49-F238E27FC236}">
                <a16:creationId xmlns:a16="http://schemas.microsoft.com/office/drawing/2014/main" id="{B89EDA63-882C-323A-A77F-3BB87FB28B5A}"/>
              </a:ext>
            </a:extLst>
          </p:cNvPr>
          <p:cNvSpPr txBox="1"/>
          <p:nvPr/>
        </p:nvSpPr>
        <p:spPr>
          <a:xfrm>
            <a:off x="4560152" y="6059210"/>
            <a:ext cx="6097978" cy="338554"/>
          </a:xfrm>
          <a:prstGeom prst="rect">
            <a:avLst/>
          </a:prstGeom>
          <a:noFill/>
        </p:spPr>
        <p:txBody>
          <a:bodyPr wrap="square">
            <a:spAutoFit/>
          </a:bodyPr>
          <a:lstStyle/>
          <a:p>
            <a:r>
              <a:rPr lang="zh-CN" altLang="en-US" sz="1600" dirty="0"/>
              <a:t>指针式仪表表盘区域处理结果对照</a:t>
            </a:r>
          </a:p>
        </p:txBody>
      </p:sp>
      <p:sp>
        <p:nvSpPr>
          <p:cNvPr id="8" name="文本框 7">
            <a:extLst>
              <a:ext uri="{FF2B5EF4-FFF2-40B4-BE49-F238E27FC236}">
                <a16:creationId xmlns:a16="http://schemas.microsoft.com/office/drawing/2014/main" id="{11C009BF-C02A-0384-1F72-E2CBBE356896}"/>
              </a:ext>
            </a:extLst>
          </p:cNvPr>
          <p:cNvSpPr txBox="1"/>
          <p:nvPr/>
        </p:nvSpPr>
        <p:spPr>
          <a:xfrm>
            <a:off x="867744" y="1923248"/>
            <a:ext cx="4369275" cy="923330"/>
          </a:xfrm>
          <a:prstGeom prst="rect">
            <a:avLst/>
          </a:prstGeom>
          <a:noFill/>
        </p:spPr>
        <p:txBody>
          <a:bodyPr wrap="square">
            <a:spAutoFit/>
          </a:bodyPr>
          <a:lstStyle/>
          <a:p>
            <a:r>
              <a:rPr lang="zh-CN" altLang="en-US" dirty="0"/>
              <a:t>为了提高指针式仪表图像后续指针检测与读数识别的精度，需要对裁切后的指针仪表表盘进行图像增强与椭圆畸变校正处理。</a:t>
            </a:r>
          </a:p>
        </p:txBody>
      </p:sp>
      <p:sp>
        <p:nvSpPr>
          <p:cNvPr id="10" name="文本框 9">
            <a:extLst>
              <a:ext uri="{FF2B5EF4-FFF2-40B4-BE49-F238E27FC236}">
                <a16:creationId xmlns:a16="http://schemas.microsoft.com/office/drawing/2014/main" id="{DD2150A5-A716-5F8A-5894-66DD257781A2}"/>
              </a:ext>
            </a:extLst>
          </p:cNvPr>
          <p:cNvSpPr txBox="1"/>
          <p:nvPr/>
        </p:nvSpPr>
        <p:spPr>
          <a:xfrm>
            <a:off x="6461429" y="1738582"/>
            <a:ext cx="6097978" cy="369332"/>
          </a:xfrm>
          <a:prstGeom prst="rect">
            <a:avLst/>
          </a:prstGeom>
          <a:noFill/>
        </p:spPr>
        <p:txBody>
          <a:bodyPr wrap="square">
            <a:spAutoFit/>
          </a:bodyPr>
          <a:lstStyle/>
          <a:p>
            <a:r>
              <a:rPr lang="zh-CN" altLang="en-US" dirty="0"/>
              <a:t>拉普拉斯锐化核增强图像边缘</a:t>
            </a:r>
          </a:p>
        </p:txBody>
      </p:sp>
      <p:sp>
        <p:nvSpPr>
          <p:cNvPr id="11" name="左大括号 10">
            <a:extLst>
              <a:ext uri="{FF2B5EF4-FFF2-40B4-BE49-F238E27FC236}">
                <a16:creationId xmlns:a16="http://schemas.microsoft.com/office/drawing/2014/main" id="{CBDB2F7E-8CCA-AA79-57D2-D72C6632A983}"/>
              </a:ext>
            </a:extLst>
          </p:cNvPr>
          <p:cNvSpPr/>
          <p:nvPr/>
        </p:nvSpPr>
        <p:spPr>
          <a:xfrm>
            <a:off x="5522026" y="1923248"/>
            <a:ext cx="352038" cy="12642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CC05A1A6-529A-00A4-1029-30B4F77FB24C}"/>
              </a:ext>
            </a:extLst>
          </p:cNvPr>
          <p:cNvSpPr txBox="1"/>
          <p:nvPr/>
        </p:nvSpPr>
        <p:spPr>
          <a:xfrm>
            <a:off x="6461429" y="2981298"/>
            <a:ext cx="6282046" cy="369332"/>
          </a:xfrm>
          <a:prstGeom prst="rect">
            <a:avLst/>
          </a:prstGeom>
          <a:noFill/>
        </p:spPr>
        <p:txBody>
          <a:bodyPr wrap="square">
            <a:spAutoFit/>
          </a:bodyPr>
          <a:lstStyle/>
          <a:p>
            <a:r>
              <a:rPr lang="zh-CN" altLang="en-US" dirty="0"/>
              <a:t>拟合椭圆并计算仿射变换矩阵，将其还原为正圆</a:t>
            </a:r>
          </a:p>
        </p:txBody>
      </p:sp>
    </p:spTree>
    <p:extLst>
      <p:ext uri="{BB962C8B-B14F-4D97-AF65-F5344CB8AC3E}">
        <p14:creationId xmlns:p14="http://schemas.microsoft.com/office/powerpoint/2010/main" val="10065225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954323-3192-0AED-3ADF-9FB41779FBFC}"/>
            </a:ext>
          </a:extLst>
        </p:cNvPr>
        <p:cNvGrpSpPr/>
        <p:nvPr/>
      </p:nvGrpSpPr>
      <p:grpSpPr>
        <a:xfrm>
          <a:off x="0" y="0"/>
          <a:ext cx="0" cy="0"/>
          <a:chOff x="0" y="0"/>
          <a:chExt cx="0" cy="0"/>
        </a:xfrm>
      </p:grpSpPr>
      <p:grpSp>
        <p:nvGrpSpPr>
          <p:cNvPr id="25" name="组合 22">
            <a:extLst>
              <a:ext uri="{FF2B5EF4-FFF2-40B4-BE49-F238E27FC236}">
                <a16:creationId xmlns:a16="http://schemas.microsoft.com/office/drawing/2014/main" id="{F4CC0253-7B44-D52A-5A9C-E08D5A39E085}"/>
              </a:ext>
            </a:extLst>
          </p:cNvPr>
          <p:cNvGrpSpPr/>
          <p:nvPr/>
        </p:nvGrpSpPr>
        <p:grpSpPr bwMode="auto">
          <a:xfrm>
            <a:off x="2664151" y="1009970"/>
            <a:ext cx="6955750" cy="580378"/>
            <a:chOff x="2634931" y="1042276"/>
            <a:chExt cx="6953154" cy="580711"/>
          </a:xfrm>
        </p:grpSpPr>
        <p:sp>
          <p:nvSpPr>
            <p:cNvPr id="26" name="矩形 23">
              <a:extLst>
                <a:ext uri="{FF2B5EF4-FFF2-40B4-BE49-F238E27FC236}">
                  <a16:creationId xmlns:a16="http://schemas.microsoft.com/office/drawing/2014/main" id="{53C97A2F-E348-738E-B3CE-313C731E4E82}"/>
                </a:ext>
              </a:extLst>
            </p:cNvPr>
            <p:cNvSpPr>
              <a:spLocks noChangeArrowheads="1"/>
            </p:cNvSpPr>
            <p:nvPr/>
          </p:nvSpPr>
          <p:spPr bwMode="auto">
            <a:xfrm>
              <a:off x="2634931" y="1124744"/>
              <a:ext cx="6953154" cy="498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Comic Sans MS" panose="030F0702030302020204" pitchFamily="66" charset="0"/>
                  <a:ea typeface="宋体" panose="02010600030101010101" pitchFamily="2" charset="-122"/>
                </a:defRPr>
              </a:lvl1pPr>
              <a:lvl2pPr marL="742950" indent="-285750">
                <a:defRPr b="1">
                  <a:solidFill>
                    <a:schemeClr val="tx1"/>
                  </a:solidFill>
                  <a:latin typeface="Comic Sans MS" panose="030F0702030302020204" pitchFamily="66" charset="0"/>
                  <a:ea typeface="宋体" panose="02010600030101010101" pitchFamily="2" charset="-122"/>
                </a:defRPr>
              </a:lvl2pPr>
              <a:lvl3pPr marL="1143000" indent="-228600">
                <a:defRPr b="1">
                  <a:solidFill>
                    <a:schemeClr val="tx1"/>
                  </a:solidFill>
                  <a:latin typeface="Comic Sans MS" panose="030F0702030302020204" pitchFamily="66" charset="0"/>
                  <a:ea typeface="宋体" panose="02010600030101010101" pitchFamily="2" charset="-122"/>
                </a:defRPr>
              </a:lvl3pPr>
              <a:lvl4pPr marL="1600200" indent="-228600">
                <a:defRPr b="1">
                  <a:solidFill>
                    <a:schemeClr val="tx1"/>
                  </a:solidFill>
                  <a:latin typeface="Comic Sans MS" panose="030F0702030302020204" pitchFamily="66" charset="0"/>
                  <a:ea typeface="宋体" panose="02010600030101010101" pitchFamily="2" charset="-122"/>
                </a:defRPr>
              </a:lvl4pPr>
              <a:lvl5pPr marL="2057400" indent="-22860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algn="ctr">
                <a:lnSpc>
                  <a:spcPct val="120000"/>
                </a:lnSpc>
              </a:pPr>
              <a:r>
                <a:rPr lang="zh-CN" altLang="en-US" sz="2400"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指针式仪表特征识别（指针与刻度始末区域）模型</a:t>
              </a:r>
            </a:p>
          </p:txBody>
        </p:sp>
        <p:cxnSp>
          <p:nvCxnSpPr>
            <p:cNvPr id="27" name="直接连接符 26">
              <a:extLst>
                <a:ext uri="{FF2B5EF4-FFF2-40B4-BE49-F238E27FC236}">
                  <a16:creationId xmlns:a16="http://schemas.microsoft.com/office/drawing/2014/main" id="{D4B6AB91-1753-F1C7-DCA2-4B9A2700C0D3}"/>
                </a:ext>
              </a:extLst>
            </p:cNvPr>
            <p:cNvCxnSpPr/>
            <p:nvPr/>
          </p:nvCxnSpPr>
          <p:spPr bwMode="auto">
            <a:xfrm>
              <a:off x="5843649" y="1042276"/>
              <a:ext cx="504637" cy="0"/>
            </a:xfrm>
            <a:prstGeom prst="line">
              <a:avLst/>
            </a:prstGeom>
            <a:solidFill>
              <a:schemeClr val="accent1"/>
            </a:solidFill>
            <a:ln w="28575" cap="flat" cmpd="sng" algn="ctr">
              <a:solidFill>
                <a:schemeClr val="tx1">
                  <a:lumMod val="75000"/>
                  <a:lumOff val="25000"/>
                </a:schemeClr>
              </a:solidFill>
              <a:prstDash val="solid"/>
              <a:round/>
              <a:headEnd type="none" w="med" len="med"/>
              <a:tailEnd type="none" w="med" len="med"/>
            </a:ln>
            <a:effectLst/>
          </p:spPr>
        </p:cxnSp>
      </p:grpSp>
      <p:grpSp>
        <p:nvGrpSpPr>
          <p:cNvPr id="35" name="组合 34">
            <a:extLst>
              <a:ext uri="{FF2B5EF4-FFF2-40B4-BE49-F238E27FC236}">
                <a16:creationId xmlns:a16="http://schemas.microsoft.com/office/drawing/2014/main" id="{7D247F8E-46DD-5365-B5FA-BCD39C8834F3}"/>
              </a:ext>
            </a:extLst>
          </p:cNvPr>
          <p:cNvGrpSpPr/>
          <p:nvPr/>
        </p:nvGrpSpPr>
        <p:grpSpPr>
          <a:xfrm>
            <a:off x="10125074" y="4591421"/>
            <a:ext cx="1381559" cy="1388991"/>
            <a:chOff x="10066474" y="4591421"/>
            <a:chExt cx="1440160" cy="1388991"/>
          </a:xfrm>
        </p:grpSpPr>
        <p:sp>
          <p:nvSpPr>
            <p:cNvPr id="33" name="椭圆 32">
              <a:extLst>
                <a:ext uri="{FF2B5EF4-FFF2-40B4-BE49-F238E27FC236}">
                  <a16:creationId xmlns:a16="http://schemas.microsoft.com/office/drawing/2014/main" id="{2AD063A2-8145-20EB-F805-B37FD0AB646F}"/>
                </a:ext>
              </a:extLst>
            </p:cNvPr>
            <p:cNvSpPr/>
            <p:nvPr/>
          </p:nvSpPr>
          <p:spPr>
            <a:xfrm>
              <a:off x="10066474" y="4591421"/>
              <a:ext cx="1440160" cy="138899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54">
              <a:extLst>
                <a:ext uri="{FF2B5EF4-FFF2-40B4-BE49-F238E27FC236}">
                  <a16:creationId xmlns:a16="http://schemas.microsoft.com/office/drawing/2014/main" id="{9FC21F9D-5183-49A9-4107-521429212C1C}"/>
                </a:ext>
              </a:extLst>
            </p:cNvPr>
            <p:cNvSpPr>
              <a:spLocks noEditPoints="1"/>
            </p:cNvSpPr>
            <p:nvPr/>
          </p:nvSpPr>
          <p:spPr bwMode="auto">
            <a:xfrm>
              <a:off x="10307934" y="4869219"/>
              <a:ext cx="957241" cy="816985"/>
            </a:xfrm>
            <a:custGeom>
              <a:avLst/>
              <a:gdLst>
                <a:gd name="T0" fmla="*/ 154 w 213"/>
                <a:gd name="T1" fmla="*/ 52 h 188"/>
                <a:gd name="T2" fmla="*/ 115 w 213"/>
                <a:gd name="T3" fmla="*/ 91 h 188"/>
                <a:gd name="T4" fmla="*/ 98 w 213"/>
                <a:gd name="T5" fmla="*/ 91 h 188"/>
                <a:gd name="T6" fmla="*/ 59 w 213"/>
                <a:gd name="T7" fmla="*/ 52 h 188"/>
                <a:gd name="T8" fmla="*/ 59 w 213"/>
                <a:gd name="T9" fmla="*/ 11 h 188"/>
                <a:gd name="T10" fmla="*/ 100 w 213"/>
                <a:gd name="T11" fmla="*/ 11 h 188"/>
                <a:gd name="T12" fmla="*/ 106 w 213"/>
                <a:gd name="T13" fmla="*/ 17 h 188"/>
                <a:gd name="T14" fmla="*/ 113 w 213"/>
                <a:gd name="T15" fmla="*/ 11 h 188"/>
                <a:gd name="T16" fmla="*/ 154 w 213"/>
                <a:gd name="T17" fmla="*/ 11 h 188"/>
                <a:gd name="T18" fmla="*/ 154 w 213"/>
                <a:gd name="T19" fmla="*/ 52 h 188"/>
                <a:gd name="T20" fmla="*/ 73 w 213"/>
                <a:gd name="T21" fmla="*/ 101 h 188"/>
                <a:gd name="T22" fmla="*/ 54 w 213"/>
                <a:gd name="T23" fmla="*/ 84 h 188"/>
                <a:gd name="T24" fmla="*/ 37 w 213"/>
                <a:gd name="T25" fmla="*/ 71 h 188"/>
                <a:gd name="T26" fmla="*/ 32 w 213"/>
                <a:gd name="T27" fmla="*/ 90 h 188"/>
                <a:gd name="T28" fmla="*/ 46 w 213"/>
                <a:gd name="T29" fmla="*/ 106 h 188"/>
                <a:gd name="T30" fmla="*/ 50 w 213"/>
                <a:gd name="T31" fmla="*/ 117 h 188"/>
                <a:gd name="T32" fmla="*/ 42 w 213"/>
                <a:gd name="T33" fmla="*/ 108 h 188"/>
                <a:gd name="T34" fmla="*/ 29 w 213"/>
                <a:gd name="T35" fmla="*/ 93 h 188"/>
                <a:gd name="T36" fmla="*/ 27 w 213"/>
                <a:gd name="T37" fmla="*/ 68 h 188"/>
                <a:gd name="T38" fmla="*/ 32 w 213"/>
                <a:gd name="T39" fmla="*/ 37 h 188"/>
                <a:gd name="T40" fmla="*/ 19 w 213"/>
                <a:gd name="T41" fmla="*/ 25 h 188"/>
                <a:gd name="T42" fmla="*/ 5 w 213"/>
                <a:gd name="T43" fmla="*/ 60 h 188"/>
                <a:gd name="T44" fmla="*/ 0 w 213"/>
                <a:gd name="T45" fmla="*/ 101 h 188"/>
                <a:gd name="T46" fmla="*/ 12 w 213"/>
                <a:gd name="T47" fmla="*/ 124 h 188"/>
                <a:gd name="T48" fmla="*/ 38 w 213"/>
                <a:gd name="T49" fmla="*/ 167 h 188"/>
                <a:gd name="T50" fmla="*/ 38 w 213"/>
                <a:gd name="T51" fmla="*/ 188 h 188"/>
                <a:gd name="T52" fmla="*/ 89 w 213"/>
                <a:gd name="T53" fmla="*/ 188 h 188"/>
                <a:gd name="T54" fmla="*/ 89 w 213"/>
                <a:gd name="T55" fmla="*/ 170 h 188"/>
                <a:gd name="T56" fmla="*/ 90 w 213"/>
                <a:gd name="T57" fmla="*/ 157 h 188"/>
                <a:gd name="T58" fmla="*/ 87 w 213"/>
                <a:gd name="T59" fmla="*/ 133 h 188"/>
                <a:gd name="T60" fmla="*/ 73 w 213"/>
                <a:gd name="T61" fmla="*/ 101 h 188"/>
                <a:gd name="T62" fmla="*/ 208 w 213"/>
                <a:gd name="T63" fmla="*/ 60 h 188"/>
                <a:gd name="T64" fmla="*/ 194 w 213"/>
                <a:gd name="T65" fmla="*/ 25 h 188"/>
                <a:gd name="T66" fmla="*/ 181 w 213"/>
                <a:gd name="T67" fmla="*/ 37 h 188"/>
                <a:gd name="T68" fmla="*/ 186 w 213"/>
                <a:gd name="T69" fmla="*/ 68 h 188"/>
                <a:gd name="T70" fmla="*/ 184 w 213"/>
                <a:gd name="T71" fmla="*/ 93 h 188"/>
                <a:gd name="T72" fmla="*/ 171 w 213"/>
                <a:gd name="T73" fmla="*/ 108 h 188"/>
                <a:gd name="T74" fmla="*/ 163 w 213"/>
                <a:gd name="T75" fmla="*/ 117 h 188"/>
                <a:gd name="T76" fmla="*/ 167 w 213"/>
                <a:gd name="T77" fmla="*/ 106 h 188"/>
                <a:gd name="T78" fmla="*/ 181 w 213"/>
                <a:gd name="T79" fmla="*/ 90 h 188"/>
                <a:gd name="T80" fmla="*/ 175 w 213"/>
                <a:gd name="T81" fmla="*/ 71 h 188"/>
                <a:gd name="T82" fmla="*/ 159 w 213"/>
                <a:gd name="T83" fmla="*/ 84 h 188"/>
                <a:gd name="T84" fmla="*/ 140 w 213"/>
                <a:gd name="T85" fmla="*/ 101 h 188"/>
                <a:gd name="T86" fmla="*/ 125 w 213"/>
                <a:gd name="T87" fmla="*/ 133 h 188"/>
                <a:gd name="T88" fmla="*/ 122 w 213"/>
                <a:gd name="T89" fmla="*/ 157 h 188"/>
                <a:gd name="T90" fmla="*/ 124 w 213"/>
                <a:gd name="T91" fmla="*/ 170 h 188"/>
                <a:gd name="T92" fmla="*/ 124 w 213"/>
                <a:gd name="T93" fmla="*/ 188 h 188"/>
                <a:gd name="T94" fmla="*/ 175 w 213"/>
                <a:gd name="T95" fmla="*/ 188 h 188"/>
                <a:gd name="T96" fmla="*/ 175 w 213"/>
                <a:gd name="T97" fmla="*/ 167 h 188"/>
                <a:gd name="T98" fmla="*/ 201 w 213"/>
                <a:gd name="T99" fmla="*/ 124 h 188"/>
                <a:gd name="T100" fmla="*/ 213 w 213"/>
                <a:gd name="T101" fmla="*/ 101 h 188"/>
                <a:gd name="T102" fmla="*/ 208 w 213"/>
                <a:gd name="T103" fmla="*/ 6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88">
                  <a:moveTo>
                    <a:pt x="154" y="52"/>
                  </a:moveTo>
                  <a:cubicBezTo>
                    <a:pt x="115" y="91"/>
                    <a:pt x="115" y="91"/>
                    <a:pt x="115" y="91"/>
                  </a:cubicBezTo>
                  <a:cubicBezTo>
                    <a:pt x="110" y="95"/>
                    <a:pt x="103" y="95"/>
                    <a:pt x="98" y="91"/>
                  </a:cubicBezTo>
                  <a:cubicBezTo>
                    <a:pt x="59" y="52"/>
                    <a:pt x="59" y="52"/>
                    <a:pt x="59" y="52"/>
                  </a:cubicBezTo>
                  <a:cubicBezTo>
                    <a:pt x="48" y="40"/>
                    <a:pt x="48" y="22"/>
                    <a:pt x="59" y="11"/>
                  </a:cubicBezTo>
                  <a:cubicBezTo>
                    <a:pt x="71" y="0"/>
                    <a:pt x="89" y="0"/>
                    <a:pt x="100" y="11"/>
                  </a:cubicBezTo>
                  <a:cubicBezTo>
                    <a:pt x="106" y="17"/>
                    <a:pt x="106" y="17"/>
                    <a:pt x="106" y="17"/>
                  </a:cubicBezTo>
                  <a:cubicBezTo>
                    <a:pt x="113" y="11"/>
                    <a:pt x="113" y="11"/>
                    <a:pt x="113" y="11"/>
                  </a:cubicBezTo>
                  <a:cubicBezTo>
                    <a:pt x="124" y="0"/>
                    <a:pt x="142" y="0"/>
                    <a:pt x="154" y="11"/>
                  </a:cubicBezTo>
                  <a:cubicBezTo>
                    <a:pt x="165" y="22"/>
                    <a:pt x="165" y="40"/>
                    <a:pt x="154" y="52"/>
                  </a:cubicBezTo>
                  <a:moveTo>
                    <a:pt x="73" y="101"/>
                  </a:moveTo>
                  <a:cubicBezTo>
                    <a:pt x="69" y="95"/>
                    <a:pt x="56" y="86"/>
                    <a:pt x="54" y="84"/>
                  </a:cubicBezTo>
                  <a:cubicBezTo>
                    <a:pt x="51" y="82"/>
                    <a:pt x="40" y="70"/>
                    <a:pt x="37" y="71"/>
                  </a:cubicBezTo>
                  <a:cubicBezTo>
                    <a:pt x="35" y="72"/>
                    <a:pt x="29" y="79"/>
                    <a:pt x="32" y="90"/>
                  </a:cubicBezTo>
                  <a:cubicBezTo>
                    <a:pt x="33" y="94"/>
                    <a:pt x="39" y="99"/>
                    <a:pt x="46" y="106"/>
                  </a:cubicBezTo>
                  <a:cubicBezTo>
                    <a:pt x="51" y="111"/>
                    <a:pt x="50" y="117"/>
                    <a:pt x="50" y="117"/>
                  </a:cubicBezTo>
                  <a:cubicBezTo>
                    <a:pt x="50" y="117"/>
                    <a:pt x="47" y="113"/>
                    <a:pt x="42" y="108"/>
                  </a:cubicBezTo>
                  <a:cubicBezTo>
                    <a:pt x="37" y="104"/>
                    <a:pt x="30" y="96"/>
                    <a:pt x="29" y="93"/>
                  </a:cubicBezTo>
                  <a:cubicBezTo>
                    <a:pt x="27" y="88"/>
                    <a:pt x="26" y="80"/>
                    <a:pt x="27" y="68"/>
                  </a:cubicBezTo>
                  <a:cubicBezTo>
                    <a:pt x="29" y="55"/>
                    <a:pt x="33" y="49"/>
                    <a:pt x="32" y="37"/>
                  </a:cubicBezTo>
                  <a:cubicBezTo>
                    <a:pt x="31" y="27"/>
                    <a:pt x="20" y="20"/>
                    <a:pt x="19" y="25"/>
                  </a:cubicBezTo>
                  <a:cubicBezTo>
                    <a:pt x="17" y="29"/>
                    <a:pt x="6" y="54"/>
                    <a:pt x="5" y="60"/>
                  </a:cubicBezTo>
                  <a:cubicBezTo>
                    <a:pt x="3" y="65"/>
                    <a:pt x="1" y="94"/>
                    <a:pt x="0" y="101"/>
                  </a:cubicBezTo>
                  <a:cubicBezTo>
                    <a:pt x="0" y="107"/>
                    <a:pt x="5" y="115"/>
                    <a:pt x="12" y="124"/>
                  </a:cubicBezTo>
                  <a:cubicBezTo>
                    <a:pt x="19" y="134"/>
                    <a:pt x="37" y="159"/>
                    <a:pt x="38" y="167"/>
                  </a:cubicBezTo>
                  <a:cubicBezTo>
                    <a:pt x="38" y="188"/>
                    <a:pt x="38" y="188"/>
                    <a:pt x="38" y="188"/>
                  </a:cubicBezTo>
                  <a:cubicBezTo>
                    <a:pt x="89" y="188"/>
                    <a:pt x="89" y="188"/>
                    <a:pt x="89" y="188"/>
                  </a:cubicBezTo>
                  <a:cubicBezTo>
                    <a:pt x="89" y="170"/>
                    <a:pt x="89" y="170"/>
                    <a:pt x="89" y="170"/>
                  </a:cubicBezTo>
                  <a:cubicBezTo>
                    <a:pt x="89" y="165"/>
                    <a:pt x="90" y="162"/>
                    <a:pt x="90" y="157"/>
                  </a:cubicBezTo>
                  <a:cubicBezTo>
                    <a:pt x="90" y="151"/>
                    <a:pt x="87" y="151"/>
                    <a:pt x="87" y="133"/>
                  </a:cubicBezTo>
                  <a:cubicBezTo>
                    <a:pt x="87" y="123"/>
                    <a:pt x="78" y="108"/>
                    <a:pt x="73" y="101"/>
                  </a:cubicBezTo>
                  <a:moveTo>
                    <a:pt x="208" y="60"/>
                  </a:moveTo>
                  <a:cubicBezTo>
                    <a:pt x="207" y="54"/>
                    <a:pt x="196" y="29"/>
                    <a:pt x="194" y="25"/>
                  </a:cubicBezTo>
                  <a:cubicBezTo>
                    <a:pt x="193" y="20"/>
                    <a:pt x="182" y="27"/>
                    <a:pt x="181" y="37"/>
                  </a:cubicBezTo>
                  <a:cubicBezTo>
                    <a:pt x="180" y="49"/>
                    <a:pt x="184" y="55"/>
                    <a:pt x="186" y="68"/>
                  </a:cubicBezTo>
                  <a:cubicBezTo>
                    <a:pt x="187" y="80"/>
                    <a:pt x="186" y="88"/>
                    <a:pt x="184" y="93"/>
                  </a:cubicBezTo>
                  <a:cubicBezTo>
                    <a:pt x="183" y="96"/>
                    <a:pt x="176" y="104"/>
                    <a:pt x="171" y="108"/>
                  </a:cubicBezTo>
                  <a:cubicBezTo>
                    <a:pt x="166" y="113"/>
                    <a:pt x="163" y="117"/>
                    <a:pt x="163" y="117"/>
                  </a:cubicBezTo>
                  <a:cubicBezTo>
                    <a:pt x="163" y="117"/>
                    <a:pt x="162" y="111"/>
                    <a:pt x="167" y="106"/>
                  </a:cubicBezTo>
                  <a:cubicBezTo>
                    <a:pt x="174" y="99"/>
                    <a:pt x="179" y="94"/>
                    <a:pt x="181" y="90"/>
                  </a:cubicBezTo>
                  <a:cubicBezTo>
                    <a:pt x="183" y="79"/>
                    <a:pt x="178" y="72"/>
                    <a:pt x="175" y="71"/>
                  </a:cubicBezTo>
                  <a:cubicBezTo>
                    <a:pt x="173" y="70"/>
                    <a:pt x="162" y="82"/>
                    <a:pt x="159" y="84"/>
                  </a:cubicBezTo>
                  <a:cubicBezTo>
                    <a:pt x="156" y="86"/>
                    <a:pt x="144" y="95"/>
                    <a:pt x="140" y="101"/>
                  </a:cubicBezTo>
                  <a:cubicBezTo>
                    <a:pt x="135" y="108"/>
                    <a:pt x="125" y="123"/>
                    <a:pt x="125" y="133"/>
                  </a:cubicBezTo>
                  <a:cubicBezTo>
                    <a:pt x="125" y="151"/>
                    <a:pt x="122" y="151"/>
                    <a:pt x="122" y="157"/>
                  </a:cubicBezTo>
                  <a:cubicBezTo>
                    <a:pt x="122" y="162"/>
                    <a:pt x="124" y="165"/>
                    <a:pt x="124" y="170"/>
                  </a:cubicBezTo>
                  <a:cubicBezTo>
                    <a:pt x="124" y="188"/>
                    <a:pt x="124" y="188"/>
                    <a:pt x="124" y="188"/>
                  </a:cubicBezTo>
                  <a:cubicBezTo>
                    <a:pt x="175" y="188"/>
                    <a:pt x="175" y="188"/>
                    <a:pt x="175" y="188"/>
                  </a:cubicBezTo>
                  <a:cubicBezTo>
                    <a:pt x="175" y="167"/>
                    <a:pt x="175" y="167"/>
                    <a:pt x="175" y="167"/>
                  </a:cubicBezTo>
                  <a:cubicBezTo>
                    <a:pt x="176" y="159"/>
                    <a:pt x="193" y="134"/>
                    <a:pt x="201" y="124"/>
                  </a:cubicBezTo>
                  <a:cubicBezTo>
                    <a:pt x="208" y="115"/>
                    <a:pt x="213" y="107"/>
                    <a:pt x="213" y="101"/>
                  </a:cubicBezTo>
                  <a:cubicBezTo>
                    <a:pt x="212" y="94"/>
                    <a:pt x="210" y="65"/>
                    <a:pt x="208" y="60"/>
                  </a:cubicBezTo>
                </a:path>
              </a:pathLst>
            </a:custGeom>
            <a:solidFill>
              <a:schemeClr val="bg1"/>
            </a:solidFill>
            <a:ln>
              <a:noFill/>
            </a:ln>
          </p:spPr>
          <p:txBody>
            <a:bodyPr vert="horz" wrap="square" lIns="91440" tIns="45720" rIns="91440" bIns="45720" numCol="1" anchor="t" anchorCtr="0" compatLnSpc="1"/>
            <a:lstStyle/>
            <a:p>
              <a:endParaRPr lang="en-US"/>
            </a:p>
          </p:txBody>
        </p:sp>
      </p:grpSp>
      <p:pic>
        <p:nvPicPr>
          <p:cNvPr id="143" name="picture 143">
            <a:extLst>
              <a:ext uri="{FF2B5EF4-FFF2-40B4-BE49-F238E27FC236}">
                <a16:creationId xmlns:a16="http://schemas.microsoft.com/office/drawing/2014/main" id="{D51134D2-057B-281B-80B0-67620CC2E27F}"/>
              </a:ext>
            </a:extLst>
          </p:cNvPr>
          <p:cNvPicPr>
            <a:picLocks noChangeAspect="1"/>
          </p:cNvPicPr>
          <p:nvPr/>
        </p:nvPicPr>
        <p:blipFill>
          <a:blip r:embed="rId3"/>
          <a:stretch>
            <a:fillRect/>
          </a:stretch>
        </p:blipFill>
        <p:spPr>
          <a:xfrm rot="21600000">
            <a:off x="10701527" y="150876"/>
            <a:ext cx="1359407" cy="518160"/>
          </a:xfrm>
          <a:prstGeom prst="rect">
            <a:avLst/>
          </a:prstGeom>
        </p:spPr>
      </p:pic>
      <p:pic>
        <p:nvPicPr>
          <p:cNvPr id="1317" name="picture 1317">
            <a:extLst>
              <a:ext uri="{FF2B5EF4-FFF2-40B4-BE49-F238E27FC236}">
                <a16:creationId xmlns:a16="http://schemas.microsoft.com/office/drawing/2014/main" id="{CBEF81D7-695F-D496-6903-F8348DAC2222}"/>
              </a:ext>
            </a:extLst>
          </p:cNvPr>
          <p:cNvPicPr>
            <a:picLocks noChangeAspect="1"/>
          </p:cNvPicPr>
          <p:nvPr/>
        </p:nvPicPr>
        <p:blipFill>
          <a:blip r:embed="rId4"/>
          <a:stretch>
            <a:fillRect/>
          </a:stretch>
        </p:blipFill>
        <p:spPr>
          <a:xfrm rot="21600000">
            <a:off x="182879" y="79248"/>
            <a:ext cx="3276600" cy="589787"/>
          </a:xfrm>
          <a:prstGeom prst="rect">
            <a:avLst/>
          </a:prstGeom>
        </p:spPr>
      </p:pic>
      <p:pic>
        <p:nvPicPr>
          <p:cNvPr id="2" name="图片 1">
            <a:extLst>
              <a:ext uri="{FF2B5EF4-FFF2-40B4-BE49-F238E27FC236}">
                <a16:creationId xmlns:a16="http://schemas.microsoft.com/office/drawing/2014/main" id="{6EEDED07-CC83-685E-33A4-C4BEDE249981}"/>
              </a:ext>
            </a:extLst>
          </p:cNvPr>
          <p:cNvPicPr>
            <a:picLocks noChangeAspect="1"/>
          </p:cNvPicPr>
          <p:nvPr/>
        </p:nvPicPr>
        <p:blipFill>
          <a:blip r:embed="rId5"/>
          <a:stretch>
            <a:fillRect/>
          </a:stretch>
        </p:blipFill>
        <p:spPr>
          <a:xfrm>
            <a:off x="618073" y="1827296"/>
            <a:ext cx="3569050" cy="3569050"/>
          </a:xfrm>
          <a:prstGeom prst="rect">
            <a:avLst/>
          </a:prstGeom>
        </p:spPr>
      </p:pic>
      <p:sp>
        <p:nvSpPr>
          <p:cNvPr id="4" name="文本框 3">
            <a:extLst>
              <a:ext uri="{FF2B5EF4-FFF2-40B4-BE49-F238E27FC236}">
                <a16:creationId xmlns:a16="http://schemas.microsoft.com/office/drawing/2014/main" id="{1F159B87-5487-DE7E-3663-D2C02B6A12B4}"/>
              </a:ext>
            </a:extLst>
          </p:cNvPr>
          <p:cNvSpPr txBox="1"/>
          <p:nvPr/>
        </p:nvSpPr>
        <p:spPr>
          <a:xfrm>
            <a:off x="410490" y="5633294"/>
            <a:ext cx="6097978" cy="338554"/>
          </a:xfrm>
          <a:prstGeom prst="rect">
            <a:avLst/>
          </a:prstGeom>
          <a:noFill/>
        </p:spPr>
        <p:txBody>
          <a:bodyPr wrap="square">
            <a:spAutoFit/>
          </a:bodyPr>
          <a:lstStyle/>
          <a:p>
            <a:r>
              <a:rPr lang="zh-CN" altLang="en-US" sz="1600" dirty="0"/>
              <a:t>指针式仪表特征识别训练数据集标签统计与可视化</a:t>
            </a:r>
          </a:p>
        </p:txBody>
      </p:sp>
      <p:pic>
        <p:nvPicPr>
          <p:cNvPr id="5" name="图片 4">
            <a:extLst>
              <a:ext uri="{FF2B5EF4-FFF2-40B4-BE49-F238E27FC236}">
                <a16:creationId xmlns:a16="http://schemas.microsoft.com/office/drawing/2014/main" id="{257C10AA-334F-25E7-8AD8-79287311C2DC}"/>
              </a:ext>
            </a:extLst>
          </p:cNvPr>
          <p:cNvPicPr>
            <a:picLocks noChangeAspect="1"/>
          </p:cNvPicPr>
          <p:nvPr/>
        </p:nvPicPr>
        <p:blipFill>
          <a:blip r:embed="rId6"/>
          <a:stretch>
            <a:fillRect/>
          </a:stretch>
        </p:blipFill>
        <p:spPr>
          <a:xfrm>
            <a:off x="5589700" y="1814714"/>
            <a:ext cx="6483408" cy="3434180"/>
          </a:xfrm>
          <a:prstGeom prst="rect">
            <a:avLst/>
          </a:prstGeom>
        </p:spPr>
      </p:pic>
      <p:sp>
        <p:nvSpPr>
          <p:cNvPr id="7" name="文本框 6">
            <a:extLst>
              <a:ext uri="{FF2B5EF4-FFF2-40B4-BE49-F238E27FC236}">
                <a16:creationId xmlns:a16="http://schemas.microsoft.com/office/drawing/2014/main" id="{5F50A48C-FBDD-69FC-D7EF-5D309F6C85E7}"/>
              </a:ext>
            </a:extLst>
          </p:cNvPr>
          <p:cNvSpPr txBox="1"/>
          <p:nvPr/>
        </p:nvSpPr>
        <p:spPr>
          <a:xfrm>
            <a:off x="5962956" y="5396346"/>
            <a:ext cx="6097978" cy="923330"/>
          </a:xfrm>
          <a:prstGeom prst="rect">
            <a:avLst/>
          </a:prstGeom>
          <a:noFill/>
        </p:spPr>
        <p:txBody>
          <a:bodyPr wrap="square">
            <a:spAutoFit/>
          </a:bodyPr>
          <a:lstStyle/>
          <a:p>
            <a:r>
              <a:rPr lang="zh-CN" altLang="en-US" dirty="0"/>
              <a:t>数据集图像的标注共分为</a:t>
            </a:r>
            <a:r>
              <a:rPr lang="en-US" altLang="zh-CN" dirty="0"/>
              <a:t>3</a:t>
            </a:r>
            <a:r>
              <a:rPr lang="zh-CN" altLang="en-US" dirty="0"/>
              <a:t>个区域，</a:t>
            </a:r>
            <a:r>
              <a:rPr lang="en-US" altLang="zh-CN" dirty="0"/>
              <a:t>4</a:t>
            </a:r>
            <a:r>
              <a:rPr lang="zh-CN" altLang="en-US" dirty="0"/>
              <a:t>个关键点，分别是：指针区域，左刻度起始区域，右刻度终止区域，指针中心点，指针指向点，左刻度起始点，右刻度终止点。</a:t>
            </a:r>
          </a:p>
        </p:txBody>
      </p:sp>
    </p:spTree>
    <p:extLst>
      <p:ext uri="{BB962C8B-B14F-4D97-AF65-F5344CB8AC3E}">
        <p14:creationId xmlns:p14="http://schemas.microsoft.com/office/powerpoint/2010/main" val="31449360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0A46E-66C8-F597-AA84-C5B087233022}"/>
            </a:ext>
          </a:extLst>
        </p:cNvPr>
        <p:cNvGrpSpPr/>
        <p:nvPr/>
      </p:nvGrpSpPr>
      <p:grpSpPr>
        <a:xfrm>
          <a:off x="0" y="0"/>
          <a:ext cx="0" cy="0"/>
          <a:chOff x="0" y="0"/>
          <a:chExt cx="0" cy="0"/>
        </a:xfrm>
      </p:grpSpPr>
      <p:grpSp>
        <p:nvGrpSpPr>
          <p:cNvPr id="25" name="组合 22">
            <a:extLst>
              <a:ext uri="{FF2B5EF4-FFF2-40B4-BE49-F238E27FC236}">
                <a16:creationId xmlns:a16="http://schemas.microsoft.com/office/drawing/2014/main" id="{718EDADD-D852-F440-030F-FAB8BE03B4FE}"/>
              </a:ext>
            </a:extLst>
          </p:cNvPr>
          <p:cNvGrpSpPr/>
          <p:nvPr/>
        </p:nvGrpSpPr>
        <p:grpSpPr bwMode="auto">
          <a:xfrm>
            <a:off x="2664151" y="1009970"/>
            <a:ext cx="6955750" cy="580378"/>
            <a:chOff x="2634931" y="1042276"/>
            <a:chExt cx="6953154" cy="580711"/>
          </a:xfrm>
        </p:grpSpPr>
        <p:sp>
          <p:nvSpPr>
            <p:cNvPr id="26" name="矩形 23">
              <a:extLst>
                <a:ext uri="{FF2B5EF4-FFF2-40B4-BE49-F238E27FC236}">
                  <a16:creationId xmlns:a16="http://schemas.microsoft.com/office/drawing/2014/main" id="{7630F297-B495-F35D-1F3A-E43A151D7406}"/>
                </a:ext>
              </a:extLst>
            </p:cNvPr>
            <p:cNvSpPr>
              <a:spLocks noChangeArrowheads="1"/>
            </p:cNvSpPr>
            <p:nvPr/>
          </p:nvSpPr>
          <p:spPr bwMode="auto">
            <a:xfrm>
              <a:off x="2634931" y="1124744"/>
              <a:ext cx="6953154" cy="498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Comic Sans MS" panose="030F0702030302020204" pitchFamily="66" charset="0"/>
                  <a:ea typeface="宋体" panose="02010600030101010101" pitchFamily="2" charset="-122"/>
                </a:defRPr>
              </a:lvl1pPr>
              <a:lvl2pPr marL="742950" indent="-285750">
                <a:defRPr b="1">
                  <a:solidFill>
                    <a:schemeClr val="tx1"/>
                  </a:solidFill>
                  <a:latin typeface="Comic Sans MS" panose="030F0702030302020204" pitchFamily="66" charset="0"/>
                  <a:ea typeface="宋体" panose="02010600030101010101" pitchFamily="2" charset="-122"/>
                </a:defRPr>
              </a:lvl2pPr>
              <a:lvl3pPr marL="1143000" indent="-228600">
                <a:defRPr b="1">
                  <a:solidFill>
                    <a:schemeClr val="tx1"/>
                  </a:solidFill>
                  <a:latin typeface="Comic Sans MS" panose="030F0702030302020204" pitchFamily="66" charset="0"/>
                  <a:ea typeface="宋体" panose="02010600030101010101" pitchFamily="2" charset="-122"/>
                </a:defRPr>
              </a:lvl3pPr>
              <a:lvl4pPr marL="1600200" indent="-228600">
                <a:defRPr b="1">
                  <a:solidFill>
                    <a:schemeClr val="tx1"/>
                  </a:solidFill>
                  <a:latin typeface="Comic Sans MS" panose="030F0702030302020204" pitchFamily="66" charset="0"/>
                  <a:ea typeface="宋体" panose="02010600030101010101" pitchFamily="2" charset="-122"/>
                </a:defRPr>
              </a:lvl4pPr>
              <a:lvl5pPr marL="2057400" indent="-22860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algn="ctr">
                <a:lnSpc>
                  <a:spcPct val="120000"/>
                </a:lnSpc>
              </a:pPr>
              <a:r>
                <a:rPr lang="zh-CN" altLang="en-US" sz="2400"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指针式仪表特征识别（指针与刻度始末区域）模型</a:t>
              </a:r>
            </a:p>
          </p:txBody>
        </p:sp>
        <p:cxnSp>
          <p:nvCxnSpPr>
            <p:cNvPr id="27" name="直接连接符 26">
              <a:extLst>
                <a:ext uri="{FF2B5EF4-FFF2-40B4-BE49-F238E27FC236}">
                  <a16:creationId xmlns:a16="http://schemas.microsoft.com/office/drawing/2014/main" id="{002E8351-E187-3FEE-03E4-80964FBBB6A8}"/>
                </a:ext>
              </a:extLst>
            </p:cNvPr>
            <p:cNvCxnSpPr/>
            <p:nvPr/>
          </p:nvCxnSpPr>
          <p:spPr bwMode="auto">
            <a:xfrm>
              <a:off x="5843649" y="1042276"/>
              <a:ext cx="504637" cy="0"/>
            </a:xfrm>
            <a:prstGeom prst="line">
              <a:avLst/>
            </a:prstGeom>
            <a:solidFill>
              <a:schemeClr val="accent1"/>
            </a:solidFill>
            <a:ln w="28575" cap="flat" cmpd="sng" algn="ctr">
              <a:solidFill>
                <a:schemeClr val="tx1">
                  <a:lumMod val="75000"/>
                  <a:lumOff val="25000"/>
                </a:schemeClr>
              </a:solidFill>
              <a:prstDash val="solid"/>
              <a:round/>
              <a:headEnd type="none" w="med" len="med"/>
              <a:tailEnd type="none" w="med" len="med"/>
            </a:ln>
            <a:effectLst/>
          </p:spPr>
        </p:cxnSp>
      </p:grpSp>
      <p:grpSp>
        <p:nvGrpSpPr>
          <p:cNvPr id="35" name="组合 34">
            <a:extLst>
              <a:ext uri="{FF2B5EF4-FFF2-40B4-BE49-F238E27FC236}">
                <a16:creationId xmlns:a16="http://schemas.microsoft.com/office/drawing/2014/main" id="{24D1B316-F45C-411A-4382-C1AC17BA8F97}"/>
              </a:ext>
            </a:extLst>
          </p:cNvPr>
          <p:cNvGrpSpPr/>
          <p:nvPr/>
        </p:nvGrpSpPr>
        <p:grpSpPr>
          <a:xfrm>
            <a:off x="10125074" y="4591421"/>
            <a:ext cx="1381559" cy="1388991"/>
            <a:chOff x="10066474" y="4591421"/>
            <a:chExt cx="1440160" cy="1388991"/>
          </a:xfrm>
        </p:grpSpPr>
        <p:sp>
          <p:nvSpPr>
            <p:cNvPr id="33" name="椭圆 32">
              <a:extLst>
                <a:ext uri="{FF2B5EF4-FFF2-40B4-BE49-F238E27FC236}">
                  <a16:creationId xmlns:a16="http://schemas.microsoft.com/office/drawing/2014/main" id="{1DDE816D-B418-29C6-BF7F-11F2A3698C9E}"/>
                </a:ext>
              </a:extLst>
            </p:cNvPr>
            <p:cNvSpPr/>
            <p:nvPr/>
          </p:nvSpPr>
          <p:spPr>
            <a:xfrm>
              <a:off x="10066474" y="4591421"/>
              <a:ext cx="1440160" cy="138899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54">
              <a:extLst>
                <a:ext uri="{FF2B5EF4-FFF2-40B4-BE49-F238E27FC236}">
                  <a16:creationId xmlns:a16="http://schemas.microsoft.com/office/drawing/2014/main" id="{1F9EB805-9414-94DE-0F11-064743BB62EB}"/>
                </a:ext>
              </a:extLst>
            </p:cNvPr>
            <p:cNvSpPr>
              <a:spLocks noEditPoints="1"/>
            </p:cNvSpPr>
            <p:nvPr/>
          </p:nvSpPr>
          <p:spPr bwMode="auto">
            <a:xfrm>
              <a:off x="10307934" y="4869219"/>
              <a:ext cx="957241" cy="816985"/>
            </a:xfrm>
            <a:custGeom>
              <a:avLst/>
              <a:gdLst>
                <a:gd name="T0" fmla="*/ 154 w 213"/>
                <a:gd name="T1" fmla="*/ 52 h 188"/>
                <a:gd name="T2" fmla="*/ 115 w 213"/>
                <a:gd name="T3" fmla="*/ 91 h 188"/>
                <a:gd name="T4" fmla="*/ 98 w 213"/>
                <a:gd name="T5" fmla="*/ 91 h 188"/>
                <a:gd name="T6" fmla="*/ 59 w 213"/>
                <a:gd name="T7" fmla="*/ 52 h 188"/>
                <a:gd name="T8" fmla="*/ 59 w 213"/>
                <a:gd name="T9" fmla="*/ 11 h 188"/>
                <a:gd name="T10" fmla="*/ 100 w 213"/>
                <a:gd name="T11" fmla="*/ 11 h 188"/>
                <a:gd name="T12" fmla="*/ 106 w 213"/>
                <a:gd name="T13" fmla="*/ 17 h 188"/>
                <a:gd name="T14" fmla="*/ 113 w 213"/>
                <a:gd name="T15" fmla="*/ 11 h 188"/>
                <a:gd name="T16" fmla="*/ 154 w 213"/>
                <a:gd name="T17" fmla="*/ 11 h 188"/>
                <a:gd name="T18" fmla="*/ 154 w 213"/>
                <a:gd name="T19" fmla="*/ 52 h 188"/>
                <a:gd name="T20" fmla="*/ 73 w 213"/>
                <a:gd name="T21" fmla="*/ 101 h 188"/>
                <a:gd name="T22" fmla="*/ 54 w 213"/>
                <a:gd name="T23" fmla="*/ 84 h 188"/>
                <a:gd name="T24" fmla="*/ 37 w 213"/>
                <a:gd name="T25" fmla="*/ 71 h 188"/>
                <a:gd name="T26" fmla="*/ 32 w 213"/>
                <a:gd name="T27" fmla="*/ 90 h 188"/>
                <a:gd name="T28" fmla="*/ 46 w 213"/>
                <a:gd name="T29" fmla="*/ 106 h 188"/>
                <a:gd name="T30" fmla="*/ 50 w 213"/>
                <a:gd name="T31" fmla="*/ 117 h 188"/>
                <a:gd name="T32" fmla="*/ 42 w 213"/>
                <a:gd name="T33" fmla="*/ 108 h 188"/>
                <a:gd name="T34" fmla="*/ 29 w 213"/>
                <a:gd name="T35" fmla="*/ 93 h 188"/>
                <a:gd name="T36" fmla="*/ 27 w 213"/>
                <a:gd name="T37" fmla="*/ 68 h 188"/>
                <a:gd name="T38" fmla="*/ 32 w 213"/>
                <a:gd name="T39" fmla="*/ 37 h 188"/>
                <a:gd name="T40" fmla="*/ 19 w 213"/>
                <a:gd name="T41" fmla="*/ 25 h 188"/>
                <a:gd name="T42" fmla="*/ 5 w 213"/>
                <a:gd name="T43" fmla="*/ 60 h 188"/>
                <a:gd name="T44" fmla="*/ 0 w 213"/>
                <a:gd name="T45" fmla="*/ 101 h 188"/>
                <a:gd name="T46" fmla="*/ 12 w 213"/>
                <a:gd name="T47" fmla="*/ 124 h 188"/>
                <a:gd name="T48" fmla="*/ 38 w 213"/>
                <a:gd name="T49" fmla="*/ 167 h 188"/>
                <a:gd name="T50" fmla="*/ 38 w 213"/>
                <a:gd name="T51" fmla="*/ 188 h 188"/>
                <a:gd name="T52" fmla="*/ 89 w 213"/>
                <a:gd name="T53" fmla="*/ 188 h 188"/>
                <a:gd name="T54" fmla="*/ 89 w 213"/>
                <a:gd name="T55" fmla="*/ 170 h 188"/>
                <a:gd name="T56" fmla="*/ 90 w 213"/>
                <a:gd name="T57" fmla="*/ 157 h 188"/>
                <a:gd name="T58" fmla="*/ 87 w 213"/>
                <a:gd name="T59" fmla="*/ 133 h 188"/>
                <a:gd name="T60" fmla="*/ 73 w 213"/>
                <a:gd name="T61" fmla="*/ 101 h 188"/>
                <a:gd name="T62" fmla="*/ 208 w 213"/>
                <a:gd name="T63" fmla="*/ 60 h 188"/>
                <a:gd name="T64" fmla="*/ 194 w 213"/>
                <a:gd name="T65" fmla="*/ 25 h 188"/>
                <a:gd name="T66" fmla="*/ 181 w 213"/>
                <a:gd name="T67" fmla="*/ 37 h 188"/>
                <a:gd name="T68" fmla="*/ 186 w 213"/>
                <a:gd name="T69" fmla="*/ 68 h 188"/>
                <a:gd name="T70" fmla="*/ 184 w 213"/>
                <a:gd name="T71" fmla="*/ 93 h 188"/>
                <a:gd name="T72" fmla="*/ 171 w 213"/>
                <a:gd name="T73" fmla="*/ 108 h 188"/>
                <a:gd name="T74" fmla="*/ 163 w 213"/>
                <a:gd name="T75" fmla="*/ 117 h 188"/>
                <a:gd name="T76" fmla="*/ 167 w 213"/>
                <a:gd name="T77" fmla="*/ 106 h 188"/>
                <a:gd name="T78" fmla="*/ 181 w 213"/>
                <a:gd name="T79" fmla="*/ 90 h 188"/>
                <a:gd name="T80" fmla="*/ 175 w 213"/>
                <a:gd name="T81" fmla="*/ 71 h 188"/>
                <a:gd name="T82" fmla="*/ 159 w 213"/>
                <a:gd name="T83" fmla="*/ 84 h 188"/>
                <a:gd name="T84" fmla="*/ 140 w 213"/>
                <a:gd name="T85" fmla="*/ 101 h 188"/>
                <a:gd name="T86" fmla="*/ 125 w 213"/>
                <a:gd name="T87" fmla="*/ 133 h 188"/>
                <a:gd name="T88" fmla="*/ 122 w 213"/>
                <a:gd name="T89" fmla="*/ 157 h 188"/>
                <a:gd name="T90" fmla="*/ 124 w 213"/>
                <a:gd name="T91" fmla="*/ 170 h 188"/>
                <a:gd name="T92" fmla="*/ 124 w 213"/>
                <a:gd name="T93" fmla="*/ 188 h 188"/>
                <a:gd name="T94" fmla="*/ 175 w 213"/>
                <a:gd name="T95" fmla="*/ 188 h 188"/>
                <a:gd name="T96" fmla="*/ 175 w 213"/>
                <a:gd name="T97" fmla="*/ 167 h 188"/>
                <a:gd name="T98" fmla="*/ 201 w 213"/>
                <a:gd name="T99" fmla="*/ 124 h 188"/>
                <a:gd name="T100" fmla="*/ 213 w 213"/>
                <a:gd name="T101" fmla="*/ 101 h 188"/>
                <a:gd name="T102" fmla="*/ 208 w 213"/>
                <a:gd name="T103" fmla="*/ 6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88">
                  <a:moveTo>
                    <a:pt x="154" y="52"/>
                  </a:moveTo>
                  <a:cubicBezTo>
                    <a:pt x="115" y="91"/>
                    <a:pt x="115" y="91"/>
                    <a:pt x="115" y="91"/>
                  </a:cubicBezTo>
                  <a:cubicBezTo>
                    <a:pt x="110" y="95"/>
                    <a:pt x="103" y="95"/>
                    <a:pt x="98" y="91"/>
                  </a:cubicBezTo>
                  <a:cubicBezTo>
                    <a:pt x="59" y="52"/>
                    <a:pt x="59" y="52"/>
                    <a:pt x="59" y="52"/>
                  </a:cubicBezTo>
                  <a:cubicBezTo>
                    <a:pt x="48" y="40"/>
                    <a:pt x="48" y="22"/>
                    <a:pt x="59" y="11"/>
                  </a:cubicBezTo>
                  <a:cubicBezTo>
                    <a:pt x="71" y="0"/>
                    <a:pt x="89" y="0"/>
                    <a:pt x="100" y="11"/>
                  </a:cubicBezTo>
                  <a:cubicBezTo>
                    <a:pt x="106" y="17"/>
                    <a:pt x="106" y="17"/>
                    <a:pt x="106" y="17"/>
                  </a:cubicBezTo>
                  <a:cubicBezTo>
                    <a:pt x="113" y="11"/>
                    <a:pt x="113" y="11"/>
                    <a:pt x="113" y="11"/>
                  </a:cubicBezTo>
                  <a:cubicBezTo>
                    <a:pt x="124" y="0"/>
                    <a:pt x="142" y="0"/>
                    <a:pt x="154" y="11"/>
                  </a:cubicBezTo>
                  <a:cubicBezTo>
                    <a:pt x="165" y="22"/>
                    <a:pt x="165" y="40"/>
                    <a:pt x="154" y="52"/>
                  </a:cubicBezTo>
                  <a:moveTo>
                    <a:pt x="73" y="101"/>
                  </a:moveTo>
                  <a:cubicBezTo>
                    <a:pt x="69" y="95"/>
                    <a:pt x="56" y="86"/>
                    <a:pt x="54" y="84"/>
                  </a:cubicBezTo>
                  <a:cubicBezTo>
                    <a:pt x="51" y="82"/>
                    <a:pt x="40" y="70"/>
                    <a:pt x="37" y="71"/>
                  </a:cubicBezTo>
                  <a:cubicBezTo>
                    <a:pt x="35" y="72"/>
                    <a:pt x="29" y="79"/>
                    <a:pt x="32" y="90"/>
                  </a:cubicBezTo>
                  <a:cubicBezTo>
                    <a:pt x="33" y="94"/>
                    <a:pt x="39" y="99"/>
                    <a:pt x="46" y="106"/>
                  </a:cubicBezTo>
                  <a:cubicBezTo>
                    <a:pt x="51" y="111"/>
                    <a:pt x="50" y="117"/>
                    <a:pt x="50" y="117"/>
                  </a:cubicBezTo>
                  <a:cubicBezTo>
                    <a:pt x="50" y="117"/>
                    <a:pt x="47" y="113"/>
                    <a:pt x="42" y="108"/>
                  </a:cubicBezTo>
                  <a:cubicBezTo>
                    <a:pt x="37" y="104"/>
                    <a:pt x="30" y="96"/>
                    <a:pt x="29" y="93"/>
                  </a:cubicBezTo>
                  <a:cubicBezTo>
                    <a:pt x="27" y="88"/>
                    <a:pt x="26" y="80"/>
                    <a:pt x="27" y="68"/>
                  </a:cubicBezTo>
                  <a:cubicBezTo>
                    <a:pt x="29" y="55"/>
                    <a:pt x="33" y="49"/>
                    <a:pt x="32" y="37"/>
                  </a:cubicBezTo>
                  <a:cubicBezTo>
                    <a:pt x="31" y="27"/>
                    <a:pt x="20" y="20"/>
                    <a:pt x="19" y="25"/>
                  </a:cubicBezTo>
                  <a:cubicBezTo>
                    <a:pt x="17" y="29"/>
                    <a:pt x="6" y="54"/>
                    <a:pt x="5" y="60"/>
                  </a:cubicBezTo>
                  <a:cubicBezTo>
                    <a:pt x="3" y="65"/>
                    <a:pt x="1" y="94"/>
                    <a:pt x="0" y="101"/>
                  </a:cubicBezTo>
                  <a:cubicBezTo>
                    <a:pt x="0" y="107"/>
                    <a:pt x="5" y="115"/>
                    <a:pt x="12" y="124"/>
                  </a:cubicBezTo>
                  <a:cubicBezTo>
                    <a:pt x="19" y="134"/>
                    <a:pt x="37" y="159"/>
                    <a:pt x="38" y="167"/>
                  </a:cubicBezTo>
                  <a:cubicBezTo>
                    <a:pt x="38" y="188"/>
                    <a:pt x="38" y="188"/>
                    <a:pt x="38" y="188"/>
                  </a:cubicBezTo>
                  <a:cubicBezTo>
                    <a:pt x="89" y="188"/>
                    <a:pt x="89" y="188"/>
                    <a:pt x="89" y="188"/>
                  </a:cubicBezTo>
                  <a:cubicBezTo>
                    <a:pt x="89" y="170"/>
                    <a:pt x="89" y="170"/>
                    <a:pt x="89" y="170"/>
                  </a:cubicBezTo>
                  <a:cubicBezTo>
                    <a:pt x="89" y="165"/>
                    <a:pt x="90" y="162"/>
                    <a:pt x="90" y="157"/>
                  </a:cubicBezTo>
                  <a:cubicBezTo>
                    <a:pt x="90" y="151"/>
                    <a:pt x="87" y="151"/>
                    <a:pt x="87" y="133"/>
                  </a:cubicBezTo>
                  <a:cubicBezTo>
                    <a:pt x="87" y="123"/>
                    <a:pt x="78" y="108"/>
                    <a:pt x="73" y="101"/>
                  </a:cubicBezTo>
                  <a:moveTo>
                    <a:pt x="208" y="60"/>
                  </a:moveTo>
                  <a:cubicBezTo>
                    <a:pt x="207" y="54"/>
                    <a:pt x="196" y="29"/>
                    <a:pt x="194" y="25"/>
                  </a:cubicBezTo>
                  <a:cubicBezTo>
                    <a:pt x="193" y="20"/>
                    <a:pt x="182" y="27"/>
                    <a:pt x="181" y="37"/>
                  </a:cubicBezTo>
                  <a:cubicBezTo>
                    <a:pt x="180" y="49"/>
                    <a:pt x="184" y="55"/>
                    <a:pt x="186" y="68"/>
                  </a:cubicBezTo>
                  <a:cubicBezTo>
                    <a:pt x="187" y="80"/>
                    <a:pt x="186" y="88"/>
                    <a:pt x="184" y="93"/>
                  </a:cubicBezTo>
                  <a:cubicBezTo>
                    <a:pt x="183" y="96"/>
                    <a:pt x="176" y="104"/>
                    <a:pt x="171" y="108"/>
                  </a:cubicBezTo>
                  <a:cubicBezTo>
                    <a:pt x="166" y="113"/>
                    <a:pt x="163" y="117"/>
                    <a:pt x="163" y="117"/>
                  </a:cubicBezTo>
                  <a:cubicBezTo>
                    <a:pt x="163" y="117"/>
                    <a:pt x="162" y="111"/>
                    <a:pt x="167" y="106"/>
                  </a:cubicBezTo>
                  <a:cubicBezTo>
                    <a:pt x="174" y="99"/>
                    <a:pt x="179" y="94"/>
                    <a:pt x="181" y="90"/>
                  </a:cubicBezTo>
                  <a:cubicBezTo>
                    <a:pt x="183" y="79"/>
                    <a:pt x="178" y="72"/>
                    <a:pt x="175" y="71"/>
                  </a:cubicBezTo>
                  <a:cubicBezTo>
                    <a:pt x="173" y="70"/>
                    <a:pt x="162" y="82"/>
                    <a:pt x="159" y="84"/>
                  </a:cubicBezTo>
                  <a:cubicBezTo>
                    <a:pt x="156" y="86"/>
                    <a:pt x="144" y="95"/>
                    <a:pt x="140" y="101"/>
                  </a:cubicBezTo>
                  <a:cubicBezTo>
                    <a:pt x="135" y="108"/>
                    <a:pt x="125" y="123"/>
                    <a:pt x="125" y="133"/>
                  </a:cubicBezTo>
                  <a:cubicBezTo>
                    <a:pt x="125" y="151"/>
                    <a:pt x="122" y="151"/>
                    <a:pt x="122" y="157"/>
                  </a:cubicBezTo>
                  <a:cubicBezTo>
                    <a:pt x="122" y="162"/>
                    <a:pt x="124" y="165"/>
                    <a:pt x="124" y="170"/>
                  </a:cubicBezTo>
                  <a:cubicBezTo>
                    <a:pt x="124" y="188"/>
                    <a:pt x="124" y="188"/>
                    <a:pt x="124" y="188"/>
                  </a:cubicBezTo>
                  <a:cubicBezTo>
                    <a:pt x="175" y="188"/>
                    <a:pt x="175" y="188"/>
                    <a:pt x="175" y="188"/>
                  </a:cubicBezTo>
                  <a:cubicBezTo>
                    <a:pt x="175" y="167"/>
                    <a:pt x="175" y="167"/>
                    <a:pt x="175" y="167"/>
                  </a:cubicBezTo>
                  <a:cubicBezTo>
                    <a:pt x="176" y="159"/>
                    <a:pt x="193" y="134"/>
                    <a:pt x="201" y="124"/>
                  </a:cubicBezTo>
                  <a:cubicBezTo>
                    <a:pt x="208" y="115"/>
                    <a:pt x="213" y="107"/>
                    <a:pt x="213" y="101"/>
                  </a:cubicBezTo>
                  <a:cubicBezTo>
                    <a:pt x="212" y="94"/>
                    <a:pt x="210" y="65"/>
                    <a:pt x="208" y="60"/>
                  </a:cubicBezTo>
                </a:path>
              </a:pathLst>
            </a:custGeom>
            <a:solidFill>
              <a:schemeClr val="bg1"/>
            </a:solidFill>
            <a:ln>
              <a:noFill/>
            </a:ln>
          </p:spPr>
          <p:txBody>
            <a:bodyPr vert="horz" wrap="square" lIns="91440" tIns="45720" rIns="91440" bIns="45720" numCol="1" anchor="t" anchorCtr="0" compatLnSpc="1"/>
            <a:lstStyle/>
            <a:p>
              <a:endParaRPr lang="en-US"/>
            </a:p>
          </p:txBody>
        </p:sp>
      </p:grpSp>
      <p:pic>
        <p:nvPicPr>
          <p:cNvPr id="143" name="picture 143">
            <a:extLst>
              <a:ext uri="{FF2B5EF4-FFF2-40B4-BE49-F238E27FC236}">
                <a16:creationId xmlns:a16="http://schemas.microsoft.com/office/drawing/2014/main" id="{05109584-4351-4B80-80A8-CCA4B844C1D7}"/>
              </a:ext>
            </a:extLst>
          </p:cNvPr>
          <p:cNvPicPr>
            <a:picLocks noChangeAspect="1"/>
          </p:cNvPicPr>
          <p:nvPr/>
        </p:nvPicPr>
        <p:blipFill>
          <a:blip r:embed="rId3"/>
          <a:stretch>
            <a:fillRect/>
          </a:stretch>
        </p:blipFill>
        <p:spPr>
          <a:xfrm rot="21600000">
            <a:off x="10701527" y="150876"/>
            <a:ext cx="1359407" cy="518160"/>
          </a:xfrm>
          <a:prstGeom prst="rect">
            <a:avLst/>
          </a:prstGeom>
        </p:spPr>
      </p:pic>
      <p:pic>
        <p:nvPicPr>
          <p:cNvPr id="1317" name="picture 1317">
            <a:extLst>
              <a:ext uri="{FF2B5EF4-FFF2-40B4-BE49-F238E27FC236}">
                <a16:creationId xmlns:a16="http://schemas.microsoft.com/office/drawing/2014/main" id="{1730C7B2-D0F8-F289-90D7-763D127FEF5C}"/>
              </a:ext>
            </a:extLst>
          </p:cNvPr>
          <p:cNvPicPr>
            <a:picLocks noChangeAspect="1"/>
          </p:cNvPicPr>
          <p:nvPr/>
        </p:nvPicPr>
        <p:blipFill>
          <a:blip r:embed="rId4"/>
          <a:stretch>
            <a:fillRect/>
          </a:stretch>
        </p:blipFill>
        <p:spPr>
          <a:xfrm rot="21600000">
            <a:off x="182879" y="79248"/>
            <a:ext cx="3276600" cy="589787"/>
          </a:xfrm>
          <a:prstGeom prst="rect">
            <a:avLst/>
          </a:prstGeom>
        </p:spPr>
      </p:pic>
      <p:pic>
        <p:nvPicPr>
          <p:cNvPr id="4" name="图片 3">
            <a:extLst>
              <a:ext uri="{FF2B5EF4-FFF2-40B4-BE49-F238E27FC236}">
                <a16:creationId xmlns:a16="http://schemas.microsoft.com/office/drawing/2014/main" id="{BA75C167-D8A9-FF88-4AF9-234E3BD4320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9158" y="1765323"/>
            <a:ext cx="11645735" cy="3327353"/>
          </a:xfrm>
          <a:prstGeom prst="rect">
            <a:avLst/>
          </a:prstGeom>
        </p:spPr>
      </p:pic>
      <p:sp>
        <p:nvSpPr>
          <p:cNvPr id="6" name="文本框 5">
            <a:extLst>
              <a:ext uri="{FF2B5EF4-FFF2-40B4-BE49-F238E27FC236}">
                <a16:creationId xmlns:a16="http://schemas.microsoft.com/office/drawing/2014/main" id="{EEAF3BB5-8EF5-C83D-6442-1D5D1C450154}"/>
              </a:ext>
            </a:extLst>
          </p:cNvPr>
          <p:cNvSpPr txBox="1"/>
          <p:nvPr/>
        </p:nvSpPr>
        <p:spPr>
          <a:xfrm>
            <a:off x="3795462" y="5267651"/>
            <a:ext cx="6097978" cy="455253"/>
          </a:xfrm>
          <a:prstGeom prst="rect">
            <a:avLst/>
          </a:prstGeom>
          <a:noFill/>
        </p:spPr>
        <p:txBody>
          <a:bodyPr wrap="square">
            <a:spAutoFit/>
          </a:bodyPr>
          <a:lstStyle/>
          <a:p>
            <a:pPr algn="ctr">
              <a:lnSpc>
                <a:spcPct val="150000"/>
              </a:lnSpc>
            </a:pPr>
            <a:r>
              <a:rPr lang="zh-CN" altLang="zh-CN" sz="1800" kern="100" dirty="0">
                <a:effectLst/>
                <a:latin typeface="Times New Roman" panose="02020603050405020304" pitchFamily="18" charset="0"/>
                <a:ea typeface="宋体" panose="02010600030101010101" pitchFamily="2" charset="-122"/>
              </a:rPr>
              <a:t>指针式仪表特征识别模型训练结果</a:t>
            </a:r>
            <a:endParaRPr lang="zh-CN" altLang="zh-CN" sz="24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2827166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CAAC3-DAF0-B7C7-FA24-92286D5F6EA0}"/>
            </a:ext>
          </a:extLst>
        </p:cNvPr>
        <p:cNvGrpSpPr/>
        <p:nvPr/>
      </p:nvGrpSpPr>
      <p:grpSpPr>
        <a:xfrm>
          <a:off x="0" y="0"/>
          <a:ext cx="0" cy="0"/>
          <a:chOff x="0" y="0"/>
          <a:chExt cx="0" cy="0"/>
        </a:xfrm>
      </p:grpSpPr>
      <p:grpSp>
        <p:nvGrpSpPr>
          <p:cNvPr id="25" name="组合 22">
            <a:extLst>
              <a:ext uri="{FF2B5EF4-FFF2-40B4-BE49-F238E27FC236}">
                <a16:creationId xmlns:a16="http://schemas.microsoft.com/office/drawing/2014/main" id="{224C2D3E-3FE8-B376-A5DA-C6707463A977}"/>
              </a:ext>
            </a:extLst>
          </p:cNvPr>
          <p:cNvGrpSpPr/>
          <p:nvPr/>
        </p:nvGrpSpPr>
        <p:grpSpPr bwMode="auto">
          <a:xfrm>
            <a:off x="2664151" y="1009970"/>
            <a:ext cx="6955750" cy="580378"/>
            <a:chOff x="2634931" y="1042276"/>
            <a:chExt cx="6953154" cy="580711"/>
          </a:xfrm>
        </p:grpSpPr>
        <p:sp>
          <p:nvSpPr>
            <p:cNvPr id="26" name="矩形 23">
              <a:extLst>
                <a:ext uri="{FF2B5EF4-FFF2-40B4-BE49-F238E27FC236}">
                  <a16:creationId xmlns:a16="http://schemas.microsoft.com/office/drawing/2014/main" id="{D9C5C359-BD1A-D1CF-A331-517CF729AB6F}"/>
                </a:ext>
              </a:extLst>
            </p:cNvPr>
            <p:cNvSpPr>
              <a:spLocks noChangeArrowheads="1"/>
            </p:cNvSpPr>
            <p:nvPr/>
          </p:nvSpPr>
          <p:spPr bwMode="auto">
            <a:xfrm>
              <a:off x="2634931" y="1124744"/>
              <a:ext cx="6953154" cy="498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Comic Sans MS" panose="030F0702030302020204" pitchFamily="66" charset="0"/>
                  <a:ea typeface="宋体" panose="02010600030101010101" pitchFamily="2" charset="-122"/>
                </a:defRPr>
              </a:lvl1pPr>
              <a:lvl2pPr marL="742950" indent="-285750">
                <a:defRPr b="1">
                  <a:solidFill>
                    <a:schemeClr val="tx1"/>
                  </a:solidFill>
                  <a:latin typeface="Comic Sans MS" panose="030F0702030302020204" pitchFamily="66" charset="0"/>
                  <a:ea typeface="宋体" panose="02010600030101010101" pitchFamily="2" charset="-122"/>
                </a:defRPr>
              </a:lvl2pPr>
              <a:lvl3pPr marL="1143000" indent="-228600">
                <a:defRPr b="1">
                  <a:solidFill>
                    <a:schemeClr val="tx1"/>
                  </a:solidFill>
                  <a:latin typeface="Comic Sans MS" panose="030F0702030302020204" pitchFamily="66" charset="0"/>
                  <a:ea typeface="宋体" panose="02010600030101010101" pitchFamily="2" charset="-122"/>
                </a:defRPr>
              </a:lvl3pPr>
              <a:lvl4pPr marL="1600200" indent="-228600">
                <a:defRPr b="1">
                  <a:solidFill>
                    <a:schemeClr val="tx1"/>
                  </a:solidFill>
                  <a:latin typeface="Comic Sans MS" panose="030F0702030302020204" pitchFamily="66" charset="0"/>
                  <a:ea typeface="宋体" panose="02010600030101010101" pitchFamily="2" charset="-122"/>
                </a:defRPr>
              </a:lvl4pPr>
              <a:lvl5pPr marL="2057400" indent="-22860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algn="ctr">
                <a:lnSpc>
                  <a:spcPct val="120000"/>
                </a:lnSpc>
              </a:pPr>
              <a:r>
                <a:rPr lang="zh-CN" altLang="en-US" sz="2400"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指针式仪表特征识别（指针与刻度始末区域）模型</a:t>
              </a:r>
            </a:p>
          </p:txBody>
        </p:sp>
        <p:cxnSp>
          <p:nvCxnSpPr>
            <p:cNvPr id="27" name="直接连接符 26">
              <a:extLst>
                <a:ext uri="{FF2B5EF4-FFF2-40B4-BE49-F238E27FC236}">
                  <a16:creationId xmlns:a16="http://schemas.microsoft.com/office/drawing/2014/main" id="{5FD79B71-2E13-7D9E-D44C-95146634A675}"/>
                </a:ext>
              </a:extLst>
            </p:cNvPr>
            <p:cNvCxnSpPr/>
            <p:nvPr/>
          </p:nvCxnSpPr>
          <p:spPr bwMode="auto">
            <a:xfrm>
              <a:off x="5843649" y="1042276"/>
              <a:ext cx="504637" cy="0"/>
            </a:xfrm>
            <a:prstGeom prst="line">
              <a:avLst/>
            </a:prstGeom>
            <a:solidFill>
              <a:schemeClr val="accent1"/>
            </a:solidFill>
            <a:ln w="28575" cap="flat" cmpd="sng" algn="ctr">
              <a:solidFill>
                <a:schemeClr val="tx1">
                  <a:lumMod val="75000"/>
                  <a:lumOff val="25000"/>
                </a:schemeClr>
              </a:solidFill>
              <a:prstDash val="solid"/>
              <a:round/>
              <a:headEnd type="none" w="med" len="med"/>
              <a:tailEnd type="none" w="med" len="med"/>
            </a:ln>
            <a:effectLst/>
          </p:spPr>
        </p:cxnSp>
      </p:grpSp>
      <p:grpSp>
        <p:nvGrpSpPr>
          <p:cNvPr id="35" name="组合 34">
            <a:extLst>
              <a:ext uri="{FF2B5EF4-FFF2-40B4-BE49-F238E27FC236}">
                <a16:creationId xmlns:a16="http://schemas.microsoft.com/office/drawing/2014/main" id="{6C18E002-DAB9-25DE-C4A1-17C25680CF22}"/>
              </a:ext>
            </a:extLst>
          </p:cNvPr>
          <p:cNvGrpSpPr/>
          <p:nvPr/>
        </p:nvGrpSpPr>
        <p:grpSpPr>
          <a:xfrm>
            <a:off x="10125074" y="4591421"/>
            <a:ext cx="1381559" cy="1388991"/>
            <a:chOff x="10066474" y="4591421"/>
            <a:chExt cx="1440160" cy="1388991"/>
          </a:xfrm>
        </p:grpSpPr>
        <p:sp>
          <p:nvSpPr>
            <p:cNvPr id="33" name="椭圆 32">
              <a:extLst>
                <a:ext uri="{FF2B5EF4-FFF2-40B4-BE49-F238E27FC236}">
                  <a16:creationId xmlns:a16="http://schemas.microsoft.com/office/drawing/2014/main" id="{BC946A3D-A82D-0E78-8055-44AF9C9B9134}"/>
                </a:ext>
              </a:extLst>
            </p:cNvPr>
            <p:cNvSpPr/>
            <p:nvPr/>
          </p:nvSpPr>
          <p:spPr>
            <a:xfrm>
              <a:off x="10066474" y="4591421"/>
              <a:ext cx="1440160" cy="138899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54">
              <a:extLst>
                <a:ext uri="{FF2B5EF4-FFF2-40B4-BE49-F238E27FC236}">
                  <a16:creationId xmlns:a16="http://schemas.microsoft.com/office/drawing/2014/main" id="{9D49405A-12B7-9495-3E69-C00AA6EBF8E6}"/>
                </a:ext>
              </a:extLst>
            </p:cNvPr>
            <p:cNvSpPr>
              <a:spLocks noEditPoints="1"/>
            </p:cNvSpPr>
            <p:nvPr/>
          </p:nvSpPr>
          <p:spPr bwMode="auto">
            <a:xfrm>
              <a:off x="10307934" y="4869219"/>
              <a:ext cx="957241" cy="816985"/>
            </a:xfrm>
            <a:custGeom>
              <a:avLst/>
              <a:gdLst>
                <a:gd name="T0" fmla="*/ 154 w 213"/>
                <a:gd name="T1" fmla="*/ 52 h 188"/>
                <a:gd name="T2" fmla="*/ 115 w 213"/>
                <a:gd name="T3" fmla="*/ 91 h 188"/>
                <a:gd name="T4" fmla="*/ 98 w 213"/>
                <a:gd name="T5" fmla="*/ 91 h 188"/>
                <a:gd name="T6" fmla="*/ 59 w 213"/>
                <a:gd name="T7" fmla="*/ 52 h 188"/>
                <a:gd name="T8" fmla="*/ 59 w 213"/>
                <a:gd name="T9" fmla="*/ 11 h 188"/>
                <a:gd name="T10" fmla="*/ 100 w 213"/>
                <a:gd name="T11" fmla="*/ 11 h 188"/>
                <a:gd name="T12" fmla="*/ 106 w 213"/>
                <a:gd name="T13" fmla="*/ 17 h 188"/>
                <a:gd name="T14" fmla="*/ 113 w 213"/>
                <a:gd name="T15" fmla="*/ 11 h 188"/>
                <a:gd name="T16" fmla="*/ 154 w 213"/>
                <a:gd name="T17" fmla="*/ 11 h 188"/>
                <a:gd name="T18" fmla="*/ 154 w 213"/>
                <a:gd name="T19" fmla="*/ 52 h 188"/>
                <a:gd name="T20" fmla="*/ 73 w 213"/>
                <a:gd name="T21" fmla="*/ 101 h 188"/>
                <a:gd name="T22" fmla="*/ 54 w 213"/>
                <a:gd name="T23" fmla="*/ 84 h 188"/>
                <a:gd name="T24" fmla="*/ 37 w 213"/>
                <a:gd name="T25" fmla="*/ 71 h 188"/>
                <a:gd name="T26" fmla="*/ 32 w 213"/>
                <a:gd name="T27" fmla="*/ 90 h 188"/>
                <a:gd name="T28" fmla="*/ 46 w 213"/>
                <a:gd name="T29" fmla="*/ 106 h 188"/>
                <a:gd name="T30" fmla="*/ 50 w 213"/>
                <a:gd name="T31" fmla="*/ 117 h 188"/>
                <a:gd name="T32" fmla="*/ 42 w 213"/>
                <a:gd name="T33" fmla="*/ 108 h 188"/>
                <a:gd name="T34" fmla="*/ 29 w 213"/>
                <a:gd name="T35" fmla="*/ 93 h 188"/>
                <a:gd name="T36" fmla="*/ 27 w 213"/>
                <a:gd name="T37" fmla="*/ 68 h 188"/>
                <a:gd name="T38" fmla="*/ 32 w 213"/>
                <a:gd name="T39" fmla="*/ 37 h 188"/>
                <a:gd name="T40" fmla="*/ 19 w 213"/>
                <a:gd name="T41" fmla="*/ 25 h 188"/>
                <a:gd name="T42" fmla="*/ 5 w 213"/>
                <a:gd name="T43" fmla="*/ 60 h 188"/>
                <a:gd name="T44" fmla="*/ 0 w 213"/>
                <a:gd name="T45" fmla="*/ 101 h 188"/>
                <a:gd name="T46" fmla="*/ 12 w 213"/>
                <a:gd name="T47" fmla="*/ 124 h 188"/>
                <a:gd name="T48" fmla="*/ 38 w 213"/>
                <a:gd name="T49" fmla="*/ 167 h 188"/>
                <a:gd name="T50" fmla="*/ 38 w 213"/>
                <a:gd name="T51" fmla="*/ 188 h 188"/>
                <a:gd name="T52" fmla="*/ 89 w 213"/>
                <a:gd name="T53" fmla="*/ 188 h 188"/>
                <a:gd name="T54" fmla="*/ 89 w 213"/>
                <a:gd name="T55" fmla="*/ 170 h 188"/>
                <a:gd name="T56" fmla="*/ 90 w 213"/>
                <a:gd name="T57" fmla="*/ 157 h 188"/>
                <a:gd name="T58" fmla="*/ 87 w 213"/>
                <a:gd name="T59" fmla="*/ 133 h 188"/>
                <a:gd name="T60" fmla="*/ 73 w 213"/>
                <a:gd name="T61" fmla="*/ 101 h 188"/>
                <a:gd name="T62" fmla="*/ 208 w 213"/>
                <a:gd name="T63" fmla="*/ 60 h 188"/>
                <a:gd name="T64" fmla="*/ 194 w 213"/>
                <a:gd name="T65" fmla="*/ 25 h 188"/>
                <a:gd name="T66" fmla="*/ 181 w 213"/>
                <a:gd name="T67" fmla="*/ 37 h 188"/>
                <a:gd name="T68" fmla="*/ 186 w 213"/>
                <a:gd name="T69" fmla="*/ 68 h 188"/>
                <a:gd name="T70" fmla="*/ 184 w 213"/>
                <a:gd name="T71" fmla="*/ 93 h 188"/>
                <a:gd name="T72" fmla="*/ 171 w 213"/>
                <a:gd name="T73" fmla="*/ 108 h 188"/>
                <a:gd name="T74" fmla="*/ 163 w 213"/>
                <a:gd name="T75" fmla="*/ 117 h 188"/>
                <a:gd name="T76" fmla="*/ 167 w 213"/>
                <a:gd name="T77" fmla="*/ 106 h 188"/>
                <a:gd name="T78" fmla="*/ 181 w 213"/>
                <a:gd name="T79" fmla="*/ 90 h 188"/>
                <a:gd name="T80" fmla="*/ 175 w 213"/>
                <a:gd name="T81" fmla="*/ 71 h 188"/>
                <a:gd name="T82" fmla="*/ 159 w 213"/>
                <a:gd name="T83" fmla="*/ 84 h 188"/>
                <a:gd name="T84" fmla="*/ 140 w 213"/>
                <a:gd name="T85" fmla="*/ 101 h 188"/>
                <a:gd name="T86" fmla="*/ 125 w 213"/>
                <a:gd name="T87" fmla="*/ 133 h 188"/>
                <a:gd name="T88" fmla="*/ 122 w 213"/>
                <a:gd name="T89" fmla="*/ 157 h 188"/>
                <a:gd name="T90" fmla="*/ 124 w 213"/>
                <a:gd name="T91" fmla="*/ 170 h 188"/>
                <a:gd name="T92" fmla="*/ 124 w 213"/>
                <a:gd name="T93" fmla="*/ 188 h 188"/>
                <a:gd name="T94" fmla="*/ 175 w 213"/>
                <a:gd name="T95" fmla="*/ 188 h 188"/>
                <a:gd name="T96" fmla="*/ 175 w 213"/>
                <a:gd name="T97" fmla="*/ 167 h 188"/>
                <a:gd name="T98" fmla="*/ 201 w 213"/>
                <a:gd name="T99" fmla="*/ 124 h 188"/>
                <a:gd name="T100" fmla="*/ 213 w 213"/>
                <a:gd name="T101" fmla="*/ 101 h 188"/>
                <a:gd name="T102" fmla="*/ 208 w 213"/>
                <a:gd name="T103" fmla="*/ 6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88">
                  <a:moveTo>
                    <a:pt x="154" y="52"/>
                  </a:moveTo>
                  <a:cubicBezTo>
                    <a:pt x="115" y="91"/>
                    <a:pt x="115" y="91"/>
                    <a:pt x="115" y="91"/>
                  </a:cubicBezTo>
                  <a:cubicBezTo>
                    <a:pt x="110" y="95"/>
                    <a:pt x="103" y="95"/>
                    <a:pt x="98" y="91"/>
                  </a:cubicBezTo>
                  <a:cubicBezTo>
                    <a:pt x="59" y="52"/>
                    <a:pt x="59" y="52"/>
                    <a:pt x="59" y="52"/>
                  </a:cubicBezTo>
                  <a:cubicBezTo>
                    <a:pt x="48" y="40"/>
                    <a:pt x="48" y="22"/>
                    <a:pt x="59" y="11"/>
                  </a:cubicBezTo>
                  <a:cubicBezTo>
                    <a:pt x="71" y="0"/>
                    <a:pt x="89" y="0"/>
                    <a:pt x="100" y="11"/>
                  </a:cubicBezTo>
                  <a:cubicBezTo>
                    <a:pt x="106" y="17"/>
                    <a:pt x="106" y="17"/>
                    <a:pt x="106" y="17"/>
                  </a:cubicBezTo>
                  <a:cubicBezTo>
                    <a:pt x="113" y="11"/>
                    <a:pt x="113" y="11"/>
                    <a:pt x="113" y="11"/>
                  </a:cubicBezTo>
                  <a:cubicBezTo>
                    <a:pt x="124" y="0"/>
                    <a:pt x="142" y="0"/>
                    <a:pt x="154" y="11"/>
                  </a:cubicBezTo>
                  <a:cubicBezTo>
                    <a:pt x="165" y="22"/>
                    <a:pt x="165" y="40"/>
                    <a:pt x="154" y="52"/>
                  </a:cubicBezTo>
                  <a:moveTo>
                    <a:pt x="73" y="101"/>
                  </a:moveTo>
                  <a:cubicBezTo>
                    <a:pt x="69" y="95"/>
                    <a:pt x="56" y="86"/>
                    <a:pt x="54" y="84"/>
                  </a:cubicBezTo>
                  <a:cubicBezTo>
                    <a:pt x="51" y="82"/>
                    <a:pt x="40" y="70"/>
                    <a:pt x="37" y="71"/>
                  </a:cubicBezTo>
                  <a:cubicBezTo>
                    <a:pt x="35" y="72"/>
                    <a:pt x="29" y="79"/>
                    <a:pt x="32" y="90"/>
                  </a:cubicBezTo>
                  <a:cubicBezTo>
                    <a:pt x="33" y="94"/>
                    <a:pt x="39" y="99"/>
                    <a:pt x="46" y="106"/>
                  </a:cubicBezTo>
                  <a:cubicBezTo>
                    <a:pt x="51" y="111"/>
                    <a:pt x="50" y="117"/>
                    <a:pt x="50" y="117"/>
                  </a:cubicBezTo>
                  <a:cubicBezTo>
                    <a:pt x="50" y="117"/>
                    <a:pt x="47" y="113"/>
                    <a:pt x="42" y="108"/>
                  </a:cubicBezTo>
                  <a:cubicBezTo>
                    <a:pt x="37" y="104"/>
                    <a:pt x="30" y="96"/>
                    <a:pt x="29" y="93"/>
                  </a:cubicBezTo>
                  <a:cubicBezTo>
                    <a:pt x="27" y="88"/>
                    <a:pt x="26" y="80"/>
                    <a:pt x="27" y="68"/>
                  </a:cubicBezTo>
                  <a:cubicBezTo>
                    <a:pt x="29" y="55"/>
                    <a:pt x="33" y="49"/>
                    <a:pt x="32" y="37"/>
                  </a:cubicBezTo>
                  <a:cubicBezTo>
                    <a:pt x="31" y="27"/>
                    <a:pt x="20" y="20"/>
                    <a:pt x="19" y="25"/>
                  </a:cubicBezTo>
                  <a:cubicBezTo>
                    <a:pt x="17" y="29"/>
                    <a:pt x="6" y="54"/>
                    <a:pt x="5" y="60"/>
                  </a:cubicBezTo>
                  <a:cubicBezTo>
                    <a:pt x="3" y="65"/>
                    <a:pt x="1" y="94"/>
                    <a:pt x="0" y="101"/>
                  </a:cubicBezTo>
                  <a:cubicBezTo>
                    <a:pt x="0" y="107"/>
                    <a:pt x="5" y="115"/>
                    <a:pt x="12" y="124"/>
                  </a:cubicBezTo>
                  <a:cubicBezTo>
                    <a:pt x="19" y="134"/>
                    <a:pt x="37" y="159"/>
                    <a:pt x="38" y="167"/>
                  </a:cubicBezTo>
                  <a:cubicBezTo>
                    <a:pt x="38" y="188"/>
                    <a:pt x="38" y="188"/>
                    <a:pt x="38" y="188"/>
                  </a:cubicBezTo>
                  <a:cubicBezTo>
                    <a:pt x="89" y="188"/>
                    <a:pt x="89" y="188"/>
                    <a:pt x="89" y="188"/>
                  </a:cubicBezTo>
                  <a:cubicBezTo>
                    <a:pt x="89" y="170"/>
                    <a:pt x="89" y="170"/>
                    <a:pt x="89" y="170"/>
                  </a:cubicBezTo>
                  <a:cubicBezTo>
                    <a:pt x="89" y="165"/>
                    <a:pt x="90" y="162"/>
                    <a:pt x="90" y="157"/>
                  </a:cubicBezTo>
                  <a:cubicBezTo>
                    <a:pt x="90" y="151"/>
                    <a:pt x="87" y="151"/>
                    <a:pt x="87" y="133"/>
                  </a:cubicBezTo>
                  <a:cubicBezTo>
                    <a:pt x="87" y="123"/>
                    <a:pt x="78" y="108"/>
                    <a:pt x="73" y="101"/>
                  </a:cubicBezTo>
                  <a:moveTo>
                    <a:pt x="208" y="60"/>
                  </a:moveTo>
                  <a:cubicBezTo>
                    <a:pt x="207" y="54"/>
                    <a:pt x="196" y="29"/>
                    <a:pt x="194" y="25"/>
                  </a:cubicBezTo>
                  <a:cubicBezTo>
                    <a:pt x="193" y="20"/>
                    <a:pt x="182" y="27"/>
                    <a:pt x="181" y="37"/>
                  </a:cubicBezTo>
                  <a:cubicBezTo>
                    <a:pt x="180" y="49"/>
                    <a:pt x="184" y="55"/>
                    <a:pt x="186" y="68"/>
                  </a:cubicBezTo>
                  <a:cubicBezTo>
                    <a:pt x="187" y="80"/>
                    <a:pt x="186" y="88"/>
                    <a:pt x="184" y="93"/>
                  </a:cubicBezTo>
                  <a:cubicBezTo>
                    <a:pt x="183" y="96"/>
                    <a:pt x="176" y="104"/>
                    <a:pt x="171" y="108"/>
                  </a:cubicBezTo>
                  <a:cubicBezTo>
                    <a:pt x="166" y="113"/>
                    <a:pt x="163" y="117"/>
                    <a:pt x="163" y="117"/>
                  </a:cubicBezTo>
                  <a:cubicBezTo>
                    <a:pt x="163" y="117"/>
                    <a:pt x="162" y="111"/>
                    <a:pt x="167" y="106"/>
                  </a:cubicBezTo>
                  <a:cubicBezTo>
                    <a:pt x="174" y="99"/>
                    <a:pt x="179" y="94"/>
                    <a:pt x="181" y="90"/>
                  </a:cubicBezTo>
                  <a:cubicBezTo>
                    <a:pt x="183" y="79"/>
                    <a:pt x="178" y="72"/>
                    <a:pt x="175" y="71"/>
                  </a:cubicBezTo>
                  <a:cubicBezTo>
                    <a:pt x="173" y="70"/>
                    <a:pt x="162" y="82"/>
                    <a:pt x="159" y="84"/>
                  </a:cubicBezTo>
                  <a:cubicBezTo>
                    <a:pt x="156" y="86"/>
                    <a:pt x="144" y="95"/>
                    <a:pt x="140" y="101"/>
                  </a:cubicBezTo>
                  <a:cubicBezTo>
                    <a:pt x="135" y="108"/>
                    <a:pt x="125" y="123"/>
                    <a:pt x="125" y="133"/>
                  </a:cubicBezTo>
                  <a:cubicBezTo>
                    <a:pt x="125" y="151"/>
                    <a:pt x="122" y="151"/>
                    <a:pt x="122" y="157"/>
                  </a:cubicBezTo>
                  <a:cubicBezTo>
                    <a:pt x="122" y="162"/>
                    <a:pt x="124" y="165"/>
                    <a:pt x="124" y="170"/>
                  </a:cubicBezTo>
                  <a:cubicBezTo>
                    <a:pt x="124" y="188"/>
                    <a:pt x="124" y="188"/>
                    <a:pt x="124" y="188"/>
                  </a:cubicBezTo>
                  <a:cubicBezTo>
                    <a:pt x="175" y="188"/>
                    <a:pt x="175" y="188"/>
                    <a:pt x="175" y="188"/>
                  </a:cubicBezTo>
                  <a:cubicBezTo>
                    <a:pt x="175" y="167"/>
                    <a:pt x="175" y="167"/>
                    <a:pt x="175" y="167"/>
                  </a:cubicBezTo>
                  <a:cubicBezTo>
                    <a:pt x="176" y="159"/>
                    <a:pt x="193" y="134"/>
                    <a:pt x="201" y="124"/>
                  </a:cubicBezTo>
                  <a:cubicBezTo>
                    <a:pt x="208" y="115"/>
                    <a:pt x="213" y="107"/>
                    <a:pt x="213" y="101"/>
                  </a:cubicBezTo>
                  <a:cubicBezTo>
                    <a:pt x="212" y="94"/>
                    <a:pt x="210" y="65"/>
                    <a:pt x="208" y="60"/>
                  </a:cubicBezTo>
                </a:path>
              </a:pathLst>
            </a:custGeom>
            <a:solidFill>
              <a:schemeClr val="bg1"/>
            </a:solidFill>
            <a:ln>
              <a:noFill/>
            </a:ln>
          </p:spPr>
          <p:txBody>
            <a:bodyPr vert="horz" wrap="square" lIns="91440" tIns="45720" rIns="91440" bIns="45720" numCol="1" anchor="t" anchorCtr="0" compatLnSpc="1"/>
            <a:lstStyle/>
            <a:p>
              <a:endParaRPr lang="en-US"/>
            </a:p>
          </p:txBody>
        </p:sp>
      </p:grpSp>
      <p:pic>
        <p:nvPicPr>
          <p:cNvPr id="143" name="picture 143">
            <a:extLst>
              <a:ext uri="{FF2B5EF4-FFF2-40B4-BE49-F238E27FC236}">
                <a16:creationId xmlns:a16="http://schemas.microsoft.com/office/drawing/2014/main" id="{C575666B-D93D-EE27-EF3D-9387BAA1195D}"/>
              </a:ext>
            </a:extLst>
          </p:cNvPr>
          <p:cNvPicPr>
            <a:picLocks noChangeAspect="1"/>
          </p:cNvPicPr>
          <p:nvPr/>
        </p:nvPicPr>
        <p:blipFill>
          <a:blip r:embed="rId3"/>
          <a:stretch>
            <a:fillRect/>
          </a:stretch>
        </p:blipFill>
        <p:spPr>
          <a:xfrm rot="21600000">
            <a:off x="10701527" y="150876"/>
            <a:ext cx="1359407" cy="518160"/>
          </a:xfrm>
          <a:prstGeom prst="rect">
            <a:avLst/>
          </a:prstGeom>
        </p:spPr>
      </p:pic>
      <p:pic>
        <p:nvPicPr>
          <p:cNvPr id="1317" name="picture 1317">
            <a:extLst>
              <a:ext uri="{FF2B5EF4-FFF2-40B4-BE49-F238E27FC236}">
                <a16:creationId xmlns:a16="http://schemas.microsoft.com/office/drawing/2014/main" id="{A3ED9589-F719-E5E2-3801-A61BE35B5BA0}"/>
              </a:ext>
            </a:extLst>
          </p:cNvPr>
          <p:cNvPicPr>
            <a:picLocks noChangeAspect="1"/>
          </p:cNvPicPr>
          <p:nvPr/>
        </p:nvPicPr>
        <p:blipFill>
          <a:blip r:embed="rId4"/>
          <a:stretch>
            <a:fillRect/>
          </a:stretch>
        </p:blipFill>
        <p:spPr>
          <a:xfrm rot="21600000">
            <a:off x="182879" y="79248"/>
            <a:ext cx="3276600" cy="589787"/>
          </a:xfrm>
          <a:prstGeom prst="rect">
            <a:avLst/>
          </a:prstGeom>
        </p:spPr>
      </p:pic>
      <p:pic>
        <p:nvPicPr>
          <p:cNvPr id="4" name="图片 3">
            <a:extLst>
              <a:ext uri="{FF2B5EF4-FFF2-40B4-BE49-F238E27FC236}">
                <a16:creationId xmlns:a16="http://schemas.microsoft.com/office/drawing/2014/main" id="{02734A64-3DBE-129C-BC35-7C97F4E5E736}"/>
              </a:ext>
            </a:extLst>
          </p:cNvPr>
          <p:cNvPicPr>
            <a:picLocks noChangeAspect="1"/>
          </p:cNvPicPr>
          <p:nvPr/>
        </p:nvPicPr>
        <p:blipFill>
          <a:blip r:embed="rId5"/>
          <a:stretch>
            <a:fillRect/>
          </a:stretch>
        </p:blipFill>
        <p:spPr>
          <a:xfrm>
            <a:off x="1148442" y="2013703"/>
            <a:ext cx="2161905" cy="2066667"/>
          </a:xfrm>
          <a:prstGeom prst="rect">
            <a:avLst/>
          </a:prstGeom>
        </p:spPr>
      </p:pic>
      <p:pic>
        <p:nvPicPr>
          <p:cNvPr id="5" name="图片 4">
            <a:extLst>
              <a:ext uri="{FF2B5EF4-FFF2-40B4-BE49-F238E27FC236}">
                <a16:creationId xmlns:a16="http://schemas.microsoft.com/office/drawing/2014/main" id="{F57C238E-A7A6-AC99-F3BE-41EF4CBE0484}"/>
              </a:ext>
            </a:extLst>
          </p:cNvPr>
          <p:cNvPicPr>
            <a:picLocks noChangeAspect="1"/>
          </p:cNvPicPr>
          <p:nvPr/>
        </p:nvPicPr>
        <p:blipFill>
          <a:blip r:embed="rId6"/>
          <a:stretch>
            <a:fillRect/>
          </a:stretch>
        </p:blipFill>
        <p:spPr>
          <a:xfrm>
            <a:off x="3310347" y="2023227"/>
            <a:ext cx="2142857" cy="2057143"/>
          </a:xfrm>
          <a:prstGeom prst="rect">
            <a:avLst/>
          </a:prstGeom>
        </p:spPr>
      </p:pic>
      <p:sp>
        <p:nvSpPr>
          <p:cNvPr id="7" name="文本框 6">
            <a:extLst>
              <a:ext uri="{FF2B5EF4-FFF2-40B4-BE49-F238E27FC236}">
                <a16:creationId xmlns:a16="http://schemas.microsoft.com/office/drawing/2014/main" id="{0AC1C25D-7349-98B6-1687-31E4AF4CB65D}"/>
              </a:ext>
            </a:extLst>
          </p:cNvPr>
          <p:cNvSpPr txBox="1"/>
          <p:nvPr/>
        </p:nvSpPr>
        <p:spPr>
          <a:xfrm>
            <a:off x="1334864" y="4343972"/>
            <a:ext cx="6093822" cy="338554"/>
          </a:xfrm>
          <a:prstGeom prst="rect">
            <a:avLst/>
          </a:prstGeom>
          <a:noFill/>
        </p:spPr>
        <p:txBody>
          <a:bodyPr wrap="square">
            <a:spAutoFit/>
          </a:bodyPr>
          <a:lstStyle/>
          <a:p>
            <a:r>
              <a:rPr lang="zh-CN" altLang="en-US" sz="1600" dirty="0"/>
              <a:t>指针式仪表特征识别模型验证集对照</a:t>
            </a:r>
          </a:p>
        </p:txBody>
      </p:sp>
      <p:sp>
        <p:nvSpPr>
          <p:cNvPr id="9" name="文本框 8">
            <a:extLst>
              <a:ext uri="{FF2B5EF4-FFF2-40B4-BE49-F238E27FC236}">
                <a16:creationId xmlns:a16="http://schemas.microsoft.com/office/drawing/2014/main" id="{9A897559-C1D1-CD82-9491-E7BC86C73199}"/>
              </a:ext>
            </a:extLst>
          </p:cNvPr>
          <p:cNvSpPr txBox="1"/>
          <p:nvPr/>
        </p:nvSpPr>
        <p:spPr>
          <a:xfrm>
            <a:off x="5287408" y="5277711"/>
            <a:ext cx="6093822" cy="1292662"/>
          </a:xfrm>
          <a:prstGeom prst="rect">
            <a:avLst/>
          </a:prstGeom>
          <a:noFill/>
        </p:spPr>
        <p:txBody>
          <a:bodyPr wrap="square">
            <a:spAutoFit/>
          </a:bodyPr>
          <a:lstStyle/>
          <a:p>
            <a:r>
              <a:rPr lang="zh-CN" altLang="en-US" dirty="0"/>
              <a:t>该模型目前在验证集上的测试效果已经非常良好，为了进一步测试模型在复杂环境中的鲁棒性，又构建了一个拥有</a:t>
            </a:r>
            <a:r>
              <a:rPr lang="en-US" altLang="zh-CN" dirty="0"/>
              <a:t>87</a:t>
            </a:r>
            <a:r>
              <a:rPr lang="zh-CN" altLang="en-US" dirty="0"/>
              <a:t>例的测试集，发现能准确识别其中</a:t>
            </a:r>
            <a:r>
              <a:rPr lang="en-US" altLang="zh-CN" dirty="0"/>
              <a:t>81</a:t>
            </a:r>
            <a:r>
              <a:rPr lang="zh-CN" altLang="en-US" dirty="0"/>
              <a:t>例，识别准确率高达</a:t>
            </a:r>
            <a:r>
              <a:rPr lang="en-US" altLang="zh-CN" sz="2400" dirty="0">
                <a:solidFill>
                  <a:srgbClr val="C00000"/>
                </a:solidFill>
              </a:rPr>
              <a:t>93.8%</a:t>
            </a:r>
            <a:r>
              <a:rPr lang="zh-CN" altLang="en-US" dirty="0"/>
              <a:t>。</a:t>
            </a:r>
          </a:p>
        </p:txBody>
      </p:sp>
      <p:pic>
        <p:nvPicPr>
          <p:cNvPr id="10" name="图片 9">
            <a:extLst>
              <a:ext uri="{FF2B5EF4-FFF2-40B4-BE49-F238E27FC236}">
                <a16:creationId xmlns:a16="http://schemas.microsoft.com/office/drawing/2014/main" id="{11B0D44A-CE87-6C60-10CC-D7AAF330DC83}"/>
              </a:ext>
            </a:extLst>
          </p:cNvPr>
          <p:cNvPicPr>
            <a:picLocks noChangeAspect="1"/>
          </p:cNvPicPr>
          <p:nvPr/>
        </p:nvPicPr>
        <p:blipFill>
          <a:blip r:embed="rId7"/>
          <a:stretch>
            <a:fillRect/>
          </a:stretch>
        </p:blipFill>
        <p:spPr>
          <a:xfrm>
            <a:off x="6142026" y="2023227"/>
            <a:ext cx="1857143" cy="1866667"/>
          </a:xfrm>
          <a:prstGeom prst="rect">
            <a:avLst/>
          </a:prstGeom>
        </p:spPr>
      </p:pic>
      <p:pic>
        <p:nvPicPr>
          <p:cNvPr id="11" name="图片 10">
            <a:extLst>
              <a:ext uri="{FF2B5EF4-FFF2-40B4-BE49-F238E27FC236}">
                <a16:creationId xmlns:a16="http://schemas.microsoft.com/office/drawing/2014/main" id="{3B008EB2-7922-C294-3AE1-BF67CCA6CC1A}"/>
              </a:ext>
            </a:extLst>
          </p:cNvPr>
          <p:cNvPicPr>
            <a:picLocks noChangeAspect="1"/>
          </p:cNvPicPr>
          <p:nvPr/>
        </p:nvPicPr>
        <p:blipFill>
          <a:blip r:embed="rId8"/>
          <a:stretch>
            <a:fillRect/>
          </a:stretch>
        </p:blipFill>
        <p:spPr>
          <a:xfrm>
            <a:off x="8686567" y="2018465"/>
            <a:ext cx="1866667" cy="1876190"/>
          </a:xfrm>
          <a:prstGeom prst="rect">
            <a:avLst/>
          </a:prstGeom>
        </p:spPr>
      </p:pic>
      <p:sp>
        <p:nvSpPr>
          <p:cNvPr id="13" name="文本框 12">
            <a:extLst>
              <a:ext uri="{FF2B5EF4-FFF2-40B4-BE49-F238E27FC236}">
                <a16:creationId xmlns:a16="http://schemas.microsoft.com/office/drawing/2014/main" id="{F54D9B4E-6E8B-D1B9-A79C-38825A5C1F91}"/>
              </a:ext>
            </a:extLst>
          </p:cNvPr>
          <p:cNvSpPr txBox="1"/>
          <p:nvPr/>
        </p:nvSpPr>
        <p:spPr>
          <a:xfrm>
            <a:off x="6730637" y="4248106"/>
            <a:ext cx="6093822" cy="338554"/>
          </a:xfrm>
          <a:prstGeom prst="rect">
            <a:avLst/>
          </a:prstGeom>
          <a:noFill/>
        </p:spPr>
        <p:txBody>
          <a:bodyPr wrap="square">
            <a:spAutoFit/>
          </a:bodyPr>
          <a:lstStyle/>
          <a:p>
            <a:r>
              <a:rPr lang="zh-CN" altLang="en-US" sz="1600" dirty="0"/>
              <a:t>指针式仪表特征识别模型测试集示例</a:t>
            </a:r>
          </a:p>
        </p:txBody>
      </p:sp>
    </p:spTree>
    <p:extLst>
      <p:ext uri="{BB962C8B-B14F-4D97-AF65-F5344CB8AC3E}">
        <p14:creationId xmlns:p14="http://schemas.microsoft.com/office/powerpoint/2010/main" val="10541905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CF53B5-BDCA-5E57-341A-DD6EE97AFBA1}"/>
            </a:ext>
          </a:extLst>
        </p:cNvPr>
        <p:cNvGrpSpPr/>
        <p:nvPr/>
      </p:nvGrpSpPr>
      <p:grpSpPr>
        <a:xfrm>
          <a:off x="0" y="0"/>
          <a:ext cx="0" cy="0"/>
          <a:chOff x="0" y="0"/>
          <a:chExt cx="0" cy="0"/>
        </a:xfrm>
      </p:grpSpPr>
      <p:grpSp>
        <p:nvGrpSpPr>
          <p:cNvPr id="25" name="组合 22">
            <a:extLst>
              <a:ext uri="{FF2B5EF4-FFF2-40B4-BE49-F238E27FC236}">
                <a16:creationId xmlns:a16="http://schemas.microsoft.com/office/drawing/2014/main" id="{EC179481-E825-6E11-7DBB-CE0580B03BAC}"/>
              </a:ext>
            </a:extLst>
          </p:cNvPr>
          <p:cNvGrpSpPr/>
          <p:nvPr/>
        </p:nvGrpSpPr>
        <p:grpSpPr bwMode="auto">
          <a:xfrm>
            <a:off x="5004034" y="880713"/>
            <a:ext cx="2954655" cy="580378"/>
            <a:chOff x="4634732" y="1042276"/>
            <a:chExt cx="2953553" cy="580711"/>
          </a:xfrm>
        </p:grpSpPr>
        <p:sp>
          <p:nvSpPr>
            <p:cNvPr id="26" name="矩形 23">
              <a:extLst>
                <a:ext uri="{FF2B5EF4-FFF2-40B4-BE49-F238E27FC236}">
                  <a16:creationId xmlns:a16="http://schemas.microsoft.com/office/drawing/2014/main" id="{363022A4-2715-A156-B7CC-F86157C74E72}"/>
                </a:ext>
              </a:extLst>
            </p:cNvPr>
            <p:cNvSpPr>
              <a:spLocks noChangeArrowheads="1"/>
            </p:cNvSpPr>
            <p:nvPr/>
          </p:nvSpPr>
          <p:spPr bwMode="auto">
            <a:xfrm>
              <a:off x="4634732" y="1124744"/>
              <a:ext cx="2953553" cy="498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Comic Sans MS" panose="030F0702030302020204" pitchFamily="66" charset="0"/>
                  <a:ea typeface="宋体" panose="02010600030101010101" pitchFamily="2" charset="-122"/>
                </a:defRPr>
              </a:lvl1pPr>
              <a:lvl2pPr marL="742950" indent="-285750">
                <a:defRPr b="1">
                  <a:solidFill>
                    <a:schemeClr val="tx1"/>
                  </a:solidFill>
                  <a:latin typeface="Comic Sans MS" panose="030F0702030302020204" pitchFamily="66" charset="0"/>
                  <a:ea typeface="宋体" panose="02010600030101010101" pitchFamily="2" charset="-122"/>
                </a:defRPr>
              </a:lvl2pPr>
              <a:lvl3pPr marL="1143000" indent="-228600">
                <a:defRPr b="1">
                  <a:solidFill>
                    <a:schemeClr val="tx1"/>
                  </a:solidFill>
                  <a:latin typeface="Comic Sans MS" panose="030F0702030302020204" pitchFamily="66" charset="0"/>
                  <a:ea typeface="宋体" panose="02010600030101010101" pitchFamily="2" charset="-122"/>
                </a:defRPr>
              </a:lvl3pPr>
              <a:lvl4pPr marL="1600200" indent="-228600">
                <a:defRPr b="1">
                  <a:solidFill>
                    <a:schemeClr val="tx1"/>
                  </a:solidFill>
                  <a:latin typeface="Comic Sans MS" panose="030F0702030302020204" pitchFamily="66" charset="0"/>
                  <a:ea typeface="宋体" panose="02010600030101010101" pitchFamily="2" charset="-122"/>
                </a:defRPr>
              </a:lvl4pPr>
              <a:lvl5pPr marL="2057400" indent="-22860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algn="ctr">
                <a:lnSpc>
                  <a:spcPct val="120000"/>
                </a:lnSpc>
              </a:pPr>
              <a:r>
                <a:rPr lang="zh-CN" altLang="en-US" sz="2400"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指针式仪表读数算法</a:t>
              </a:r>
            </a:p>
          </p:txBody>
        </p:sp>
        <p:cxnSp>
          <p:nvCxnSpPr>
            <p:cNvPr id="27" name="直接连接符 26">
              <a:extLst>
                <a:ext uri="{FF2B5EF4-FFF2-40B4-BE49-F238E27FC236}">
                  <a16:creationId xmlns:a16="http://schemas.microsoft.com/office/drawing/2014/main" id="{3A9673AD-F47A-1ADB-CA23-FE4096B6B052}"/>
                </a:ext>
              </a:extLst>
            </p:cNvPr>
            <p:cNvCxnSpPr/>
            <p:nvPr/>
          </p:nvCxnSpPr>
          <p:spPr bwMode="auto">
            <a:xfrm>
              <a:off x="5843649" y="1042276"/>
              <a:ext cx="504637" cy="0"/>
            </a:xfrm>
            <a:prstGeom prst="line">
              <a:avLst/>
            </a:prstGeom>
            <a:solidFill>
              <a:schemeClr val="accent1"/>
            </a:solidFill>
            <a:ln w="28575" cap="flat" cmpd="sng" algn="ctr">
              <a:solidFill>
                <a:schemeClr val="tx1">
                  <a:lumMod val="75000"/>
                  <a:lumOff val="25000"/>
                </a:schemeClr>
              </a:solidFill>
              <a:prstDash val="solid"/>
              <a:round/>
              <a:headEnd type="none" w="med" len="med"/>
              <a:tailEnd type="none" w="med" len="med"/>
            </a:ln>
            <a:effectLst/>
          </p:spPr>
        </p:cxnSp>
      </p:grpSp>
      <p:grpSp>
        <p:nvGrpSpPr>
          <p:cNvPr id="35" name="组合 34">
            <a:extLst>
              <a:ext uri="{FF2B5EF4-FFF2-40B4-BE49-F238E27FC236}">
                <a16:creationId xmlns:a16="http://schemas.microsoft.com/office/drawing/2014/main" id="{8A2AF195-CBC7-9144-3CDB-BDBC913B0B20}"/>
              </a:ext>
            </a:extLst>
          </p:cNvPr>
          <p:cNvGrpSpPr/>
          <p:nvPr/>
        </p:nvGrpSpPr>
        <p:grpSpPr>
          <a:xfrm>
            <a:off x="10125074" y="4591421"/>
            <a:ext cx="1381559" cy="1388991"/>
            <a:chOff x="10066474" y="4591421"/>
            <a:chExt cx="1440160" cy="1388991"/>
          </a:xfrm>
        </p:grpSpPr>
        <p:sp>
          <p:nvSpPr>
            <p:cNvPr id="33" name="椭圆 32">
              <a:extLst>
                <a:ext uri="{FF2B5EF4-FFF2-40B4-BE49-F238E27FC236}">
                  <a16:creationId xmlns:a16="http://schemas.microsoft.com/office/drawing/2014/main" id="{7E61BE80-5047-DA34-B600-20BABFB7FE7D}"/>
                </a:ext>
              </a:extLst>
            </p:cNvPr>
            <p:cNvSpPr/>
            <p:nvPr/>
          </p:nvSpPr>
          <p:spPr>
            <a:xfrm>
              <a:off x="10066474" y="4591421"/>
              <a:ext cx="1440160" cy="138899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54">
              <a:extLst>
                <a:ext uri="{FF2B5EF4-FFF2-40B4-BE49-F238E27FC236}">
                  <a16:creationId xmlns:a16="http://schemas.microsoft.com/office/drawing/2014/main" id="{940F171D-FCC1-1B2E-DD06-5FF43E4A6AAF}"/>
                </a:ext>
              </a:extLst>
            </p:cNvPr>
            <p:cNvSpPr>
              <a:spLocks noEditPoints="1"/>
            </p:cNvSpPr>
            <p:nvPr/>
          </p:nvSpPr>
          <p:spPr bwMode="auto">
            <a:xfrm>
              <a:off x="10307934" y="4869219"/>
              <a:ext cx="957241" cy="816985"/>
            </a:xfrm>
            <a:custGeom>
              <a:avLst/>
              <a:gdLst>
                <a:gd name="T0" fmla="*/ 154 w 213"/>
                <a:gd name="T1" fmla="*/ 52 h 188"/>
                <a:gd name="T2" fmla="*/ 115 w 213"/>
                <a:gd name="T3" fmla="*/ 91 h 188"/>
                <a:gd name="T4" fmla="*/ 98 w 213"/>
                <a:gd name="T5" fmla="*/ 91 h 188"/>
                <a:gd name="T6" fmla="*/ 59 w 213"/>
                <a:gd name="T7" fmla="*/ 52 h 188"/>
                <a:gd name="T8" fmla="*/ 59 w 213"/>
                <a:gd name="T9" fmla="*/ 11 h 188"/>
                <a:gd name="T10" fmla="*/ 100 w 213"/>
                <a:gd name="T11" fmla="*/ 11 h 188"/>
                <a:gd name="T12" fmla="*/ 106 w 213"/>
                <a:gd name="T13" fmla="*/ 17 h 188"/>
                <a:gd name="T14" fmla="*/ 113 w 213"/>
                <a:gd name="T15" fmla="*/ 11 h 188"/>
                <a:gd name="T16" fmla="*/ 154 w 213"/>
                <a:gd name="T17" fmla="*/ 11 h 188"/>
                <a:gd name="T18" fmla="*/ 154 w 213"/>
                <a:gd name="T19" fmla="*/ 52 h 188"/>
                <a:gd name="T20" fmla="*/ 73 w 213"/>
                <a:gd name="T21" fmla="*/ 101 h 188"/>
                <a:gd name="T22" fmla="*/ 54 w 213"/>
                <a:gd name="T23" fmla="*/ 84 h 188"/>
                <a:gd name="T24" fmla="*/ 37 w 213"/>
                <a:gd name="T25" fmla="*/ 71 h 188"/>
                <a:gd name="T26" fmla="*/ 32 w 213"/>
                <a:gd name="T27" fmla="*/ 90 h 188"/>
                <a:gd name="T28" fmla="*/ 46 w 213"/>
                <a:gd name="T29" fmla="*/ 106 h 188"/>
                <a:gd name="T30" fmla="*/ 50 w 213"/>
                <a:gd name="T31" fmla="*/ 117 h 188"/>
                <a:gd name="T32" fmla="*/ 42 w 213"/>
                <a:gd name="T33" fmla="*/ 108 h 188"/>
                <a:gd name="T34" fmla="*/ 29 w 213"/>
                <a:gd name="T35" fmla="*/ 93 h 188"/>
                <a:gd name="T36" fmla="*/ 27 w 213"/>
                <a:gd name="T37" fmla="*/ 68 h 188"/>
                <a:gd name="T38" fmla="*/ 32 w 213"/>
                <a:gd name="T39" fmla="*/ 37 h 188"/>
                <a:gd name="T40" fmla="*/ 19 w 213"/>
                <a:gd name="T41" fmla="*/ 25 h 188"/>
                <a:gd name="T42" fmla="*/ 5 w 213"/>
                <a:gd name="T43" fmla="*/ 60 h 188"/>
                <a:gd name="T44" fmla="*/ 0 w 213"/>
                <a:gd name="T45" fmla="*/ 101 h 188"/>
                <a:gd name="T46" fmla="*/ 12 w 213"/>
                <a:gd name="T47" fmla="*/ 124 h 188"/>
                <a:gd name="T48" fmla="*/ 38 w 213"/>
                <a:gd name="T49" fmla="*/ 167 h 188"/>
                <a:gd name="T50" fmla="*/ 38 w 213"/>
                <a:gd name="T51" fmla="*/ 188 h 188"/>
                <a:gd name="T52" fmla="*/ 89 w 213"/>
                <a:gd name="T53" fmla="*/ 188 h 188"/>
                <a:gd name="T54" fmla="*/ 89 w 213"/>
                <a:gd name="T55" fmla="*/ 170 h 188"/>
                <a:gd name="T56" fmla="*/ 90 w 213"/>
                <a:gd name="T57" fmla="*/ 157 h 188"/>
                <a:gd name="T58" fmla="*/ 87 w 213"/>
                <a:gd name="T59" fmla="*/ 133 h 188"/>
                <a:gd name="T60" fmla="*/ 73 w 213"/>
                <a:gd name="T61" fmla="*/ 101 h 188"/>
                <a:gd name="T62" fmla="*/ 208 w 213"/>
                <a:gd name="T63" fmla="*/ 60 h 188"/>
                <a:gd name="T64" fmla="*/ 194 w 213"/>
                <a:gd name="T65" fmla="*/ 25 h 188"/>
                <a:gd name="T66" fmla="*/ 181 w 213"/>
                <a:gd name="T67" fmla="*/ 37 h 188"/>
                <a:gd name="T68" fmla="*/ 186 w 213"/>
                <a:gd name="T69" fmla="*/ 68 h 188"/>
                <a:gd name="T70" fmla="*/ 184 w 213"/>
                <a:gd name="T71" fmla="*/ 93 h 188"/>
                <a:gd name="T72" fmla="*/ 171 w 213"/>
                <a:gd name="T73" fmla="*/ 108 h 188"/>
                <a:gd name="T74" fmla="*/ 163 w 213"/>
                <a:gd name="T75" fmla="*/ 117 h 188"/>
                <a:gd name="T76" fmla="*/ 167 w 213"/>
                <a:gd name="T77" fmla="*/ 106 h 188"/>
                <a:gd name="T78" fmla="*/ 181 w 213"/>
                <a:gd name="T79" fmla="*/ 90 h 188"/>
                <a:gd name="T80" fmla="*/ 175 w 213"/>
                <a:gd name="T81" fmla="*/ 71 h 188"/>
                <a:gd name="T82" fmla="*/ 159 w 213"/>
                <a:gd name="T83" fmla="*/ 84 h 188"/>
                <a:gd name="T84" fmla="*/ 140 w 213"/>
                <a:gd name="T85" fmla="*/ 101 h 188"/>
                <a:gd name="T86" fmla="*/ 125 w 213"/>
                <a:gd name="T87" fmla="*/ 133 h 188"/>
                <a:gd name="T88" fmla="*/ 122 w 213"/>
                <a:gd name="T89" fmla="*/ 157 h 188"/>
                <a:gd name="T90" fmla="*/ 124 w 213"/>
                <a:gd name="T91" fmla="*/ 170 h 188"/>
                <a:gd name="T92" fmla="*/ 124 w 213"/>
                <a:gd name="T93" fmla="*/ 188 h 188"/>
                <a:gd name="T94" fmla="*/ 175 w 213"/>
                <a:gd name="T95" fmla="*/ 188 h 188"/>
                <a:gd name="T96" fmla="*/ 175 w 213"/>
                <a:gd name="T97" fmla="*/ 167 h 188"/>
                <a:gd name="T98" fmla="*/ 201 w 213"/>
                <a:gd name="T99" fmla="*/ 124 h 188"/>
                <a:gd name="T100" fmla="*/ 213 w 213"/>
                <a:gd name="T101" fmla="*/ 101 h 188"/>
                <a:gd name="T102" fmla="*/ 208 w 213"/>
                <a:gd name="T103" fmla="*/ 6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88">
                  <a:moveTo>
                    <a:pt x="154" y="52"/>
                  </a:moveTo>
                  <a:cubicBezTo>
                    <a:pt x="115" y="91"/>
                    <a:pt x="115" y="91"/>
                    <a:pt x="115" y="91"/>
                  </a:cubicBezTo>
                  <a:cubicBezTo>
                    <a:pt x="110" y="95"/>
                    <a:pt x="103" y="95"/>
                    <a:pt x="98" y="91"/>
                  </a:cubicBezTo>
                  <a:cubicBezTo>
                    <a:pt x="59" y="52"/>
                    <a:pt x="59" y="52"/>
                    <a:pt x="59" y="52"/>
                  </a:cubicBezTo>
                  <a:cubicBezTo>
                    <a:pt x="48" y="40"/>
                    <a:pt x="48" y="22"/>
                    <a:pt x="59" y="11"/>
                  </a:cubicBezTo>
                  <a:cubicBezTo>
                    <a:pt x="71" y="0"/>
                    <a:pt x="89" y="0"/>
                    <a:pt x="100" y="11"/>
                  </a:cubicBezTo>
                  <a:cubicBezTo>
                    <a:pt x="106" y="17"/>
                    <a:pt x="106" y="17"/>
                    <a:pt x="106" y="17"/>
                  </a:cubicBezTo>
                  <a:cubicBezTo>
                    <a:pt x="113" y="11"/>
                    <a:pt x="113" y="11"/>
                    <a:pt x="113" y="11"/>
                  </a:cubicBezTo>
                  <a:cubicBezTo>
                    <a:pt x="124" y="0"/>
                    <a:pt x="142" y="0"/>
                    <a:pt x="154" y="11"/>
                  </a:cubicBezTo>
                  <a:cubicBezTo>
                    <a:pt x="165" y="22"/>
                    <a:pt x="165" y="40"/>
                    <a:pt x="154" y="52"/>
                  </a:cubicBezTo>
                  <a:moveTo>
                    <a:pt x="73" y="101"/>
                  </a:moveTo>
                  <a:cubicBezTo>
                    <a:pt x="69" y="95"/>
                    <a:pt x="56" y="86"/>
                    <a:pt x="54" y="84"/>
                  </a:cubicBezTo>
                  <a:cubicBezTo>
                    <a:pt x="51" y="82"/>
                    <a:pt x="40" y="70"/>
                    <a:pt x="37" y="71"/>
                  </a:cubicBezTo>
                  <a:cubicBezTo>
                    <a:pt x="35" y="72"/>
                    <a:pt x="29" y="79"/>
                    <a:pt x="32" y="90"/>
                  </a:cubicBezTo>
                  <a:cubicBezTo>
                    <a:pt x="33" y="94"/>
                    <a:pt x="39" y="99"/>
                    <a:pt x="46" y="106"/>
                  </a:cubicBezTo>
                  <a:cubicBezTo>
                    <a:pt x="51" y="111"/>
                    <a:pt x="50" y="117"/>
                    <a:pt x="50" y="117"/>
                  </a:cubicBezTo>
                  <a:cubicBezTo>
                    <a:pt x="50" y="117"/>
                    <a:pt x="47" y="113"/>
                    <a:pt x="42" y="108"/>
                  </a:cubicBezTo>
                  <a:cubicBezTo>
                    <a:pt x="37" y="104"/>
                    <a:pt x="30" y="96"/>
                    <a:pt x="29" y="93"/>
                  </a:cubicBezTo>
                  <a:cubicBezTo>
                    <a:pt x="27" y="88"/>
                    <a:pt x="26" y="80"/>
                    <a:pt x="27" y="68"/>
                  </a:cubicBezTo>
                  <a:cubicBezTo>
                    <a:pt x="29" y="55"/>
                    <a:pt x="33" y="49"/>
                    <a:pt x="32" y="37"/>
                  </a:cubicBezTo>
                  <a:cubicBezTo>
                    <a:pt x="31" y="27"/>
                    <a:pt x="20" y="20"/>
                    <a:pt x="19" y="25"/>
                  </a:cubicBezTo>
                  <a:cubicBezTo>
                    <a:pt x="17" y="29"/>
                    <a:pt x="6" y="54"/>
                    <a:pt x="5" y="60"/>
                  </a:cubicBezTo>
                  <a:cubicBezTo>
                    <a:pt x="3" y="65"/>
                    <a:pt x="1" y="94"/>
                    <a:pt x="0" y="101"/>
                  </a:cubicBezTo>
                  <a:cubicBezTo>
                    <a:pt x="0" y="107"/>
                    <a:pt x="5" y="115"/>
                    <a:pt x="12" y="124"/>
                  </a:cubicBezTo>
                  <a:cubicBezTo>
                    <a:pt x="19" y="134"/>
                    <a:pt x="37" y="159"/>
                    <a:pt x="38" y="167"/>
                  </a:cubicBezTo>
                  <a:cubicBezTo>
                    <a:pt x="38" y="188"/>
                    <a:pt x="38" y="188"/>
                    <a:pt x="38" y="188"/>
                  </a:cubicBezTo>
                  <a:cubicBezTo>
                    <a:pt x="89" y="188"/>
                    <a:pt x="89" y="188"/>
                    <a:pt x="89" y="188"/>
                  </a:cubicBezTo>
                  <a:cubicBezTo>
                    <a:pt x="89" y="170"/>
                    <a:pt x="89" y="170"/>
                    <a:pt x="89" y="170"/>
                  </a:cubicBezTo>
                  <a:cubicBezTo>
                    <a:pt x="89" y="165"/>
                    <a:pt x="90" y="162"/>
                    <a:pt x="90" y="157"/>
                  </a:cubicBezTo>
                  <a:cubicBezTo>
                    <a:pt x="90" y="151"/>
                    <a:pt x="87" y="151"/>
                    <a:pt x="87" y="133"/>
                  </a:cubicBezTo>
                  <a:cubicBezTo>
                    <a:pt x="87" y="123"/>
                    <a:pt x="78" y="108"/>
                    <a:pt x="73" y="101"/>
                  </a:cubicBezTo>
                  <a:moveTo>
                    <a:pt x="208" y="60"/>
                  </a:moveTo>
                  <a:cubicBezTo>
                    <a:pt x="207" y="54"/>
                    <a:pt x="196" y="29"/>
                    <a:pt x="194" y="25"/>
                  </a:cubicBezTo>
                  <a:cubicBezTo>
                    <a:pt x="193" y="20"/>
                    <a:pt x="182" y="27"/>
                    <a:pt x="181" y="37"/>
                  </a:cubicBezTo>
                  <a:cubicBezTo>
                    <a:pt x="180" y="49"/>
                    <a:pt x="184" y="55"/>
                    <a:pt x="186" y="68"/>
                  </a:cubicBezTo>
                  <a:cubicBezTo>
                    <a:pt x="187" y="80"/>
                    <a:pt x="186" y="88"/>
                    <a:pt x="184" y="93"/>
                  </a:cubicBezTo>
                  <a:cubicBezTo>
                    <a:pt x="183" y="96"/>
                    <a:pt x="176" y="104"/>
                    <a:pt x="171" y="108"/>
                  </a:cubicBezTo>
                  <a:cubicBezTo>
                    <a:pt x="166" y="113"/>
                    <a:pt x="163" y="117"/>
                    <a:pt x="163" y="117"/>
                  </a:cubicBezTo>
                  <a:cubicBezTo>
                    <a:pt x="163" y="117"/>
                    <a:pt x="162" y="111"/>
                    <a:pt x="167" y="106"/>
                  </a:cubicBezTo>
                  <a:cubicBezTo>
                    <a:pt x="174" y="99"/>
                    <a:pt x="179" y="94"/>
                    <a:pt x="181" y="90"/>
                  </a:cubicBezTo>
                  <a:cubicBezTo>
                    <a:pt x="183" y="79"/>
                    <a:pt x="178" y="72"/>
                    <a:pt x="175" y="71"/>
                  </a:cubicBezTo>
                  <a:cubicBezTo>
                    <a:pt x="173" y="70"/>
                    <a:pt x="162" y="82"/>
                    <a:pt x="159" y="84"/>
                  </a:cubicBezTo>
                  <a:cubicBezTo>
                    <a:pt x="156" y="86"/>
                    <a:pt x="144" y="95"/>
                    <a:pt x="140" y="101"/>
                  </a:cubicBezTo>
                  <a:cubicBezTo>
                    <a:pt x="135" y="108"/>
                    <a:pt x="125" y="123"/>
                    <a:pt x="125" y="133"/>
                  </a:cubicBezTo>
                  <a:cubicBezTo>
                    <a:pt x="125" y="151"/>
                    <a:pt x="122" y="151"/>
                    <a:pt x="122" y="157"/>
                  </a:cubicBezTo>
                  <a:cubicBezTo>
                    <a:pt x="122" y="162"/>
                    <a:pt x="124" y="165"/>
                    <a:pt x="124" y="170"/>
                  </a:cubicBezTo>
                  <a:cubicBezTo>
                    <a:pt x="124" y="188"/>
                    <a:pt x="124" y="188"/>
                    <a:pt x="124" y="188"/>
                  </a:cubicBezTo>
                  <a:cubicBezTo>
                    <a:pt x="175" y="188"/>
                    <a:pt x="175" y="188"/>
                    <a:pt x="175" y="188"/>
                  </a:cubicBezTo>
                  <a:cubicBezTo>
                    <a:pt x="175" y="167"/>
                    <a:pt x="175" y="167"/>
                    <a:pt x="175" y="167"/>
                  </a:cubicBezTo>
                  <a:cubicBezTo>
                    <a:pt x="176" y="159"/>
                    <a:pt x="193" y="134"/>
                    <a:pt x="201" y="124"/>
                  </a:cubicBezTo>
                  <a:cubicBezTo>
                    <a:pt x="208" y="115"/>
                    <a:pt x="213" y="107"/>
                    <a:pt x="213" y="101"/>
                  </a:cubicBezTo>
                  <a:cubicBezTo>
                    <a:pt x="212" y="94"/>
                    <a:pt x="210" y="65"/>
                    <a:pt x="208" y="60"/>
                  </a:cubicBezTo>
                </a:path>
              </a:pathLst>
            </a:custGeom>
            <a:solidFill>
              <a:schemeClr val="bg1"/>
            </a:solidFill>
            <a:ln>
              <a:noFill/>
            </a:ln>
          </p:spPr>
          <p:txBody>
            <a:bodyPr vert="horz" wrap="square" lIns="91440" tIns="45720" rIns="91440" bIns="45720" numCol="1" anchor="t" anchorCtr="0" compatLnSpc="1"/>
            <a:lstStyle/>
            <a:p>
              <a:endParaRPr lang="en-US"/>
            </a:p>
          </p:txBody>
        </p:sp>
      </p:grpSp>
      <p:pic>
        <p:nvPicPr>
          <p:cNvPr id="143" name="picture 143">
            <a:extLst>
              <a:ext uri="{FF2B5EF4-FFF2-40B4-BE49-F238E27FC236}">
                <a16:creationId xmlns:a16="http://schemas.microsoft.com/office/drawing/2014/main" id="{5E261A01-4E66-79F1-76C5-56E0B8817469}"/>
              </a:ext>
            </a:extLst>
          </p:cNvPr>
          <p:cNvPicPr>
            <a:picLocks noChangeAspect="1"/>
          </p:cNvPicPr>
          <p:nvPr/>
        </p:nvPicPr>
        <p:blipFill>
          <a:blip r:embed="rId3"/>
          <a:stretch>
            <a:fillRect/>
          </a:stretch>
        </p:blipFill>
        <p:spPr>
          <a:xfrm rot="21600000">
            <a:off x="10701527" y="150876"/>
            <a:ext cx="1359407" cy="518160"/>
          </a:xfrm>
          <a:prstGeom prst="rect">
            <a:avLst/>
          </a:prstGeom>
        </p:spPr>
      </p:pic>
      <p:pic>
        <p:nvPicPr>
          <p:cNvPr id="1317" name="picture 1317">
            <a:extLst>
              <a:ext uri="{FF2B5EF4-FFF2-40B4-BE49-F238E27FC236}">
                <a16:creationId xmlns:a16="http://schemas.microsoft.com/office/drawing/2014/main" id="{67A630A8-D9DA-BA67-E367-FD347BC2F55B}"/>
              </a:ext>
            </a:extLst>
          </p:cNvPr>
          <p:cNvPicPr>
            <a:picLocks noChangeAspect="1"/>
          </p:cNvPicPr>
          <p:nvPr/>
        </p:nvPicPr>
        <p:blipFill>
          <a:blip r:embed="rId4"/>
          <a:stretch>
            <a:fillRect/>
          </a:stretch>
        </p:blipFill>
        <p:spPr>
          <a:xfrm rot="21600000">
            <a:off x="182879" y="79248"/>
            <a:ext cx="3276600" cy="589787"/>
          </a:xfrm>
          <a:prstGeom prst="rect">
            <a:avLst/>
          </a:prstGeom>
        </p:spPr>
      </p:pic>
      <p:sp>
        <p:nvSpPr>
          <p:cNvPr id="9" name="文本框 8">
            <a:extLst>
              <a:ext uri="{FF2B5EF4-FFF2-40B4-BE49-F238E27FC236}">
                <a16:creationId xmlns:a16="http://schemas.microsoft.com/office/drawing/2014/main" id="{EF952128-A0A7-E647-22BA-E26B51508F2A}"/>
              </a:ext>
            </a:extLst>
          </p:cNvPr>
          <p:cNvSpPr txBox="1"/>
          <p:nvPr/>
        </p:nvSpPr>
        <p:spPr>
          <a:xfrm>
            <a:off x="182879" y="1674140"/>
            <a:ext cx="7311935" cy="4801314"/>
          </a:xfrm>
          <a:prstGeom prst="rect">
            <a:avLst/>
          </a:prstGeom>
          <a:noFill/>
        </p:spPr>
        <p:txBody>
          <a:bodyPr wrap="square">
            <a:spAutoFit/>
          </a:bodyPr>
          <a:lstStyle/>
          <a:p>
            <a:r>
              <a:rPr lang="zh-CN" altLang="en-US" dirty="0"/>
              <a:t>需获取如下结构的空间位置：指针中心点与指针尖端点（由</a:t>
            </a:r>
            <a:r>
              <a:rPr lang="en-US" altLang="zh-CN" dirty="0"/>
              <a:t>YOLOv8-Pose</a:t>
            </a:r>
            <a:r>
              <a:rPr lang="zh-CN" altLang="en-US" dirty="0"/>
              <a:t>检测）；刻度起始点与刻度终止点（由</a:t>
            </a:r>
            <a:r>
              <a:rPr lang="en-US" altLang="zh-CN" dirty="0"/>
              <a:t>YOLOv8-Pose</a:t>
            </a:r>
            <a:r>
              <a:rPr lang="zh-CN" altLang="en-US" dirty="0"/>
              <a:t>检测）；刻度始末区域框与终止区域框（由</a:t>
            </a:r>
            <a:r>
              <a:rPr lang="en-US" altLang="zh-CN" dirty="0"/>
              <a:t>YOLOv8-Pose</a:t>
            </a:r>
            <a:r>
              <a:rPr lang="zh-CN" altLang="en-US" dirty="0"/>
              <a:t>检测，用于推理量程）。</a:t>
            </a:r>
          </a:p>
          <a:p>
            <a:r>
              <a:rPr lang="zh-CN" altLang="en-US" dirty="0"/>
              <a:t>采用训练好的</a:t>
            </a:r>
            <a:r>
              <a:rPr lang="en-US" altLang="zh-CN" dirty="0"/>
              <a:t>YOLOv8</a:t>
            </a:r>
            <a:r>
              <a:rPr lang="zh-CN" altLang="en-US" dirty="0"/>
              <a:t>模型进行推理，得到检测框 </a:t>
            </a:r>
            <a:r>
              <a:rPr lang="en-US" altLang="zh-CN" dirty="0" err="1"/>
              <a:t>result.boxes</a:t>
            </a:r>
            <a:r>
              <a:rPr lang="en-US" altLang="zh-CN" dirty="0"/>
              <a:t> </a:t>
            </a:r>
            <a:r>
              <a:rPr lang="zh-CN" altLang="en-US" dirty="0"/>
              <a:t>和关键点 </a:t>
            </a:r>
            <a:r>
              <a:rPr lang="en-US" altLang="zh-CN" dirty="0" err="1"/>
              <a:t>result.keypoints</a:t>
            </a:r>
            <a:r>
              <a:rPr lang="zh-CN" altLang="en-US" dirty="0"/>
              <a:t>。将关键点按类别分类提取，分别存储为：</a:t>
            </a:r>
            <a:r>
              <a:rPr lang="en-US" altLang="zh-CN" dirty="0"/>
              <a:t>class1_kp1 = </a:t>
            </a:r>
            <a:r>
              <a:rPr lang="zh-CN" altLang="en-US" dirty="0"/>
              <a:t>指针中心点；</a:t>
            </a:r>
            <a:r>
              <a:rPr lang="en-US" altLang="zh-CN" dirty="0"/>
              <a:t>class1_kp2 = </a:t>
            </a:r>
            <a:r>
              <a:rPr lang="zh-CN" altLang="en-US" dirty="0"/>
              <a:t>指针尖端点；</a:t>
            </a:r>
            <a:r>
              <a:rPr lang="en-US" altLang="zh-CN" dirty="0"/>
              <a:t>class2_kp = </a:t>
            </a:r>
            <a:r>
              <a:rPr lang="zh-CN" altLang="en-US" dirty="0"/>
              <a:t>刻度始末点；</a:t>
            </a:r>
            <a:r>
              <a:rPr lang="en-US" altLang="zh-CN" dirty="0"/>
              <a:t>class3_kp = </a:t>
            </a:r>
            <a:r>
              <a:rPr lang="zh-CN" altLang="en-US" dirty="0"/>
              <a:t>刻度终止点。</a:t>
            </a:r>
          </a:p>
          <a:p>
            <a:r>
              <a:rPr lang="zh-CN" altLang="en-US" dirty="0"/>
              <a:t>利用先前的数显仪表示数识别模型分别检测刻度起始区域框与刻度终止区域框，获取其对应数值 </a:t>
            </a:r>
            <a:r>
              <a:rPr lang="en-US" altLang="zh-CN" dirty="0" err="1"/>
              <a:t>start_value</a:t>
            </a:r>
            <a:r>
              <a:rPr lang="en-US" altLang="zh-CN" dirty="0"/>
              <a:t> </a:t>
            </a:r>
            <a:r>
              <a:rPr lang="zh-CN" altLang="en-US" dirty="0"/>
              <a:t>与 </a:t>
            </a:r>
            <a:r>
              <a:rPr lang="en-US" altLang="zh-CN" dirty="0" err="1"/>
              <a:t>end_value</a:t>
            </a:r>
            <a:r>
              <a:rPr lang="zh-CN" altLang="en-US" dirty="0"/>
              <a:t>，由此推导出量程。</a:t>
            </a:r>
          </a:p>
          <a:p>
            <a:r>
              <a:rPr lang="zh-CN" altLang="en-US" dirty="0"/>
              <a:t>为方便角度计算，将指针中心点 </a:t>
            </a:r>
            <a:r>
              <a:rPr lang="en-US" altLang="zh-CN" dirty="0"/>
              <a:t>class1_kp1 </a:t>
            </a:r>
            <a:r>
              <a:rPr lang="zh-CN" altLang="en-US" dirty="0"/>
              <a:t>作为原点，所有关键点坐标统一进行平移变换。</a:t>
            </a:r>
          </a:p>
          <a:p>
            <a:r>
              <a:rPr lang="zh-CN" altLang="en-US" dirty="0"/>
              <a:t>为获得角度，我们使用二维向量夹角的反余弦公式（或 </a:t>
            </a:r>
            <a:r>
              <a:rPr lang="en-US" altLang="zh-CN" dirty="0"/>
              <a:t>atan2 </a:t>
            </a:r>
            <a:r>
              <a:rPr lang="zh-CN" altLang="en-US" dirty="0"/>
              <a:t>差值法）计算指针方向相对于刻度始末方向的夹角，以及整个刻度扇区的夹角。</a:t>
            </a:r>
          </a:p>
          <a:p>
            <a:r>
              <a:rPr lang="zh-CN" altLang="en-US" dirty="0"/>
              <a:t>为保证角度为正值并适应超过</a:t>
            </a:r>
            <a:r>
              <a:rPr lang="en-US" altLang="zh-CN" dirty="0"/>
              <a:t>180°</a:t>
            </a:r>
            <a:r>
              <a:rPr lang="zh-CN" altLang="en-US" dirty="0"/>
              <a:t>的情况，对角度进行标准化处理。</a:t>
            </a:r>
          </a:p>
          <a:p>
            <a:r>
              <a:rPr lang="zh-CN" altLang="en-US" dirty="0"/>
              <a:t>获得角度后，可通过角度在扇区角度内的相对比例，最后计算指针所指读数值。</a:t>
            </a:r>
          </a:p>
          <a:p>
            <a:r>
              <a:rPr lang="zh-CN" altLang="en-US" dirty="0"/>
              <a:t> </a:t>
            </a:r>
          </a:p>
        </p:txBody>
      </p:sp>
      <p:pic>
        <p:nvPicPr>
          <p:cNvPr id="10" name="图片 9">
            <a:extLst>
              <a:ext uri="{FF2B5EF4-FFF2-40B4-BE49-F238E27FC236}">
                <a16:creationId xmlns:a16="http://schemas.microsoft.com/office/drawing/2014/main" id="{F7BE85DE-EACE-29F0-17F6-9CBE3CC65044}"/>
              </a:ext>
            </a:extLst>
          </p:cNvPr>
          <p:cNvPicPr>
            <a:picLocks noChangeAspect="1"/>
          </p:cNvPicPr>
          <p:nvPr/>
        </p:nvPicPr>
        <p:blipFill>
          <a:blip r:embed="rId5"/>
          <a:stretch>
            <a:fillRect/>
          </a:stretch>
        </p:blipFill>
        <p:spPr>
          <a:xfrm>
            <a:off x="8556171" y="1048043"/>
            <a:ext cx="2377863" cy="2412832"/>
          </a:xfrm>
          <a:prstGeom prst="rect">
            <a:avLst/>
          </a:prstGeom>
        </p:spPr>
      </p:pic>
      <p:pic>
        <p:nvPicPr>
          <p:cNvPr id="11" name="图片 10">
            <a:extLst>
              <a:ext uri="{FF2B5EF4-FFF2-40B4-BE49-F238E27FC236}">
                <a16:creationId xmlns:a16="http://schemas.microsoft.com/office/drawing/2014/main" id="{53778E4B-6964-9C5B-4104-3E47ED86B01F}"/>
              </a:ext>
            </a:extLst>
          </p:cNvPr>
          <p:cNvPicPr>
            <a:picLocks noChangeAspect="1"/>
          </p:cNvPicPr>
          <p:nvPr/>
        </p:nvPicPr>
        <p:blipFill>
          <a:blip r:embed="rId6"/>
          <a:stretch>
            <a:fillRect/>
          </a:stretch>
        </p:blipFill>
        <p:spPr>
          <a:xfrm>
            <a:off x="8556171" y="3429000"/>
            <a:ext cx="2377863" cy="2389406"/>
          </a:xfrm>
          <a:prstGeom prst="rect">
            <a:avLst/>
          </a:prstGeom>
        </p:spPr>
      </p:pic>
      <p:sp>
        <p:nvSpPr>
          <p:cNvPr id="13" name="文本框 12">
            <a:extLst>
              <a:ext uri="{FF2B5EF4-FFF2-40B4-BE49-F238E27FC236}">
                <a16:creationId xmlns:a16="http://schemas.microsoft.com/office/drawing/2014/main" id="{FEFD0035-CDFA-AD9D-7131-867FF451E7C9}"/>
              </a:ext>
            </a:extLst>
          </p:cNvPr>
          <p:cNvSpPr txBox="1"/>
          <p:nvPr/>
        </p:nvSpPr>
        <p:spPr>
          <a:xfrm>
            <a:off x="8556171" y="5980412"/>
            <a:ext cx="6093822" cy="369332"/>
          </a:xfrm>
          <a:prstGeom prst="rect">
            <a:avLst/>
          </a:prstGeom>
          <a:noFill/>
        </p:spPr>
        <p:txBody>
          <a:bodyPr wrap="square">
            <a:spAutoFit/>
          </a:bodyPr>
          <a:lstStyle/>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指针式仪表读数结果</a:t>
            </a:r>
            <a:endParaRPr lang="zh-CN" altLang="en-US" dirty="0"/>
          </a:p>
        </p:txBody>
      </p:sp>
    </p:spTree>
    <p:extLst>
      <p:ext uri="{BB962C8B-B14F-4D97-AF65-F5344CB8AC3E}">
        <p14:creationId xmlns:p14="http://schemas.microsoft.com/office/powerpoint/2010/main" val="5767052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0" y="0"/>
            <a:ext cx="4743450" cy="3163688"/>
          </a:xfrm>
          <a:prstGeom prst="rect">
            <a:avLst/>
          </a:prstGeom>
        </p:spPr>
      </p:pic>
      <p:sp>
        <p:nvSpPr>
          <p:cNvPr id="16" name="矩形 15"/>
          <p:cNvSpPr/>
          <p:nvPr/>
        </p:nvSpPr>
        <p:spPr>
          <a:xfrm>
            <a:off x="4179285" y="3163688"/>
            <a:ext cx="4339650" cy="1005019"/>
          </a:xfrm>
          <a:prstGeom prst="rect">
            <a:avLst/>
          </a:prstGeom>
        </p:spPr>
        <p:txBody>
          <a:bodyPr wrap="none">
            <a:spAutoFit/>
          </a:bodyPr>
          <a:lstStyle/>
          <a:p>
            <a:pPr algn="l" eaLnBrk="1" fontAlgn="auto" hangingPunct="1">
              <a:lnSpc>
                <a:spcPct val="120000"/>
              </a:lnSpc>
              <a:spcBef>
                <a:spcPts val="0"/>
              </a:spcBef>
              <a:spcAft>
                <a:spcPts val="0"/>
              </a:spcAft>
              <a:defRPr/>
            </a:pPr>
            <a:r>
              <a:rPr lang="zh-CN" altLang="en-US" sz="5400" b="1" dirty="0">
                <a:solidFill>
                  <a:schemeClr val="tx1">
                    <a:lumMod val="75000"/>
                    <a:lumOff val="25000"/>
                  </a:schemeClr>
                </a:solidFill>
                <a:latin typeface="微软雅黑" panose="020B0503020204020204" pitchFamily="34" charset="-122"/>
                <a:ea typeface="思源黑体 CN Bold" panose="020B0800000000000000" pitchFamily="34" charset="-122"/>
                <a:cs typeface="+mn-ea"/>
                <a:sym typeface="微软雅黑" panose="020B0503020204020204" pitchFamily="34" charset="-122"/>
              </a:rPr>
              <a:t>系统测试结果</a:t>
            </a:r>
            <a:endParaRPr lang="zh-CN" altLang="en-US" sz="54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nvGrpSpPr>
          <p:cNvPr id="19459" name="组合 11"/>
          <p:cNvGrpSpPr/>
          <p:nvPr/>
        </p:nvGrpSpPr>
        <p:grpSpPr bwMode="auto">
          <a:xfrm>
            <a:off x="4865690" y="2128839"/>
            <a:ext cx="2552672" cy="747712"/>
            <a:chOff x="4614864" y="2081552"/>
            <a:chExt cx="3024187" cy="885711"/>
          </a:xfrm>
        </p:grpSpPr>
        <p:sp>
          <p:nvSpPr>
            <p:cNvPr id="10" name="矩形: 圆角 9"/>
            <p:cNvSpPr/>
            <p:nvPr/>
          </p:nvSpPr>
          <p:spPr bwMode="auto">
            <a:xfrm>
              <a:off x="4614864" y="2081552"/>
              <a:ext cx="3024187" cy="885711"/>
            </a:xfrm>
            <a:prstGeom prst="roundRect">
              <a:avLst>
                <a:gd name="adj" fmla="val 50000"/>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20000"/>
                </a:lnSpc>
                <a:spcBef>
                  <a:spcPts val="0"/>
                </a:spcBef>
                <a:spcAft>
                  <a:spcPts val="0"/>
                </a:spcAft>
                <a:defRPr/>
              </a:pPr>
              <a:endParaRPr lang="zh-CN" altLang="en-US" sz="1600" b="1">
                <a:solidFill>
                  <a:prstClr val="white"/>
                </a:solidFill>
                <a:sym typeface="微软雅黑" panose="020B0503020204020204" pitchFamily="34" charset="-122"/>
              </a:endParaRPr>
            </a:p>
          </p:txBody>
        </p:sp>
        <p:sp>
          <p:nvSpPr>
            <p:cNvPr id="7" name="文本框 6"/>
            <p:cNvSpPr txBox="1"/>
            <p:nvPr/>
          </p:nvSpPr>
          <p:spPr>
            <a:xfrm>
              <a:off x="5045075" y="2157742"/>
              <a:ext cx="2251074" cy="750049"/>
            </a:xfrm>
            <a:prstGeom prst="rect">
              <a:avLst/>
            </a:prstGeom>
            <a:noFill/>
          </p:spPr>
          <p:txBody>
            <a:bodyPr>
              <a:spAutoFit/>
            </a:bodyPr>
            <a:lstStyle/>
            <a:p>
              <a:pPr algn="ctr" eaLnBrk="1" fontAlgn="auto" hangingPunct="1">
                <a:lnSpc>
                  <a:spcPct val="120000"/>
                </a:lnSpc>
                <a:spcBef>
                  <a:spcPts val="0"/>
                </a:spcBef>
                <a:spcAft>
                  <a:spcPts val="0"/>
                </a:spcAft>
                <a:defRPr/>
              </a:pPr>
              <a:r>
                <a:rPr lang="en-US" altLang="zh-CN" sz="3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微软雅黑" panose="020B0503020204020204" pitchFamily="34" charset="-122"/>
                </a:rPr>
                <a:t>PART 04</a:t>
              </a:r>
              <a:endParaRPr lang="zh-CN" altLang="en-US" sz="3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V="1">
            <a:off x="8629650" y="4386808"/>
            <a:ext cx="3562350" cy="2375942"/>
          </a:xfrm>
          <a:prstGeom prst="rect">
            <a:avLst/>
          </a:prstGeom>
        </p:spPr>
      </p:pic>
      <p:pic>
        <p:nvPicPr>
          <p:cNvPr id="143" name="picture 143"/>
          <p:cNvPicPr>
            <a:picLocks noChangeAspect="1"/>
          </p:cNvPicPr>
          <p:nvPr/>
        </p:nvPicPr>
        <p:blipFill>
          <a:blip r:embed="rId5"/>
          <a:stretch>
            <a:fillRect/>
          </a:stretch>
        </p:blipFill>
        <p:spPr>
          <a:xfrm rot="21600000">
            <a:off x="10701527" y="150876"/>
            <a:ext cx="1359407" cy="518160"/>
          </a:xfrm>
          <a:prstGeom prst="rect">
            <a:avLst/>
          </a:prstGeom>
        </p:spPr>
      </p:pic>
    </p:spTree>
    <p:extLst>
      <p:ext uri="{BB962C8B-B14F-4D97-AF65-F5344CB8AC3E}">
        <p14:creationId xmlns:p14="http://schemas.microsoft.com/office/powerpoint/2010/main" val="2415874166"/>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4B963-D765-CEEF-C75D-B7FAC3D3D6A1}"/>
            </a:ext>
          </a:extLst>
        </p:cNvPr>
        <p:cNvGrpSpPr/>
        <p:nvPr/>
      </p:nvGrpSpPr>
      <p:grpSpPr>
        <a:xfrm>
          <a:off x="0" y="0"/>
          <a:ext cx="0" cy="0"/>
          <a:chOff x="0" y="0"/>
          <a:chExt cx="0" cy="0"/>
        </a:xfrm>
      </p:grpSpPr>
      <p:grpSp>
        <p:nvGrpSpPr>
          <p:cNvPr id="25" name="组合 22">
            <a:extLst>
              <a:ext uri="{FF2B5EF4-FFF2-40B4-BE49-F238E27FC236}">
                <a16:creationId xmlns:a16="http://schemas.microsoft.com/office/drawing/2014/main" id="{FF94E242-139A-B721-6695-FFC6A6BBD6FD}"/>
              </a:ext>
            </a:extLst>
          </p:cNvPr>
          <p:cNvGrpSpPr/>
          <p:nvPr/>
        </p:nvGrpSpPr>
        <p:grpSpPr bwMode="auto">
          <a:xfrm>
            <a:off x="4926449" y="712572"/>
            <a:ext cx="2339102" cy="580378"/>
            <a:chOff x="4942397" y="1042276"/>
            <a:chExt cx="2338231" cy="580711"/>
          </a:xfrm>
        </p:grpSpPr>
        <p:sp>
          <p:nvSpPr>
            <p:cNvPr id="26" name="矩形 23">
              <a:extLst>
                <a:ext uri="{FF2B5EF4-FFF2-40B4-BE49-F238E27FC236}">
                  <a16:creationId xmlns:a16="http://schemas.microsoft.com/office/drawing/2014/main" id="{4C43F4DA-EB6D-2D31-3E2B-1EB815EB9400}"/>
                </a:ext>
              </a:extLst>
            </p:cNvPr>
            <p:cNvSpPr>
              <a:spLocks noChangeArrowheads="1"/>
            </p:cNvSpPr>
            <p:nvPr/>
          </p:nvSpPr>
          <p:spPr bwMode="auto">
            <a:xfrm>
              <a:off x="4942397" y="1124744"/>
              <a:ext cx="2338231" cy="498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Comic Sans MS" panose="030F0702030302020204" pitchFamily="66" charset="0"/>
                  <a:ea typeface="宋体" panose="02010600030101010101" pitchFamily="2" charset="-122"/>
                </a:defRPr>
              </a:lvl1pPr>
              <a:lvl2pPr marL="742950" indent="-285750">
                <a:defRPr b="1">
                  <a:solidFill>
                    <a:schemeClr val="tx1"/>
                  </a:solidFill>
                  <a:latin typeface="Comic Sans MS" panose="030F0702030302020204" pitchFamily="66" charset="0"/>
                  <a:ea typeface="宋体" panose="02010600030101010101" pitchFamily="2" charset="-122"/>
                </a:defRPr>
              </a:lvl2pPr>
              <a:lvl3pPr marL="1143000" indent="-228600">
                <a:defRPr b="1">
                  <a:solidFill>
                    <a:schemeClr val="tx1"/>
                  </a:solidFill>
                  <a:latin typeface="Comic Sans MS" panose="030F0702030302020204" pitchFamily="66" charset="0"/>
                  <a:ea typeface="宋体" panose="02010600030101010101" pitchFamily="2" charset="-122"/>
                </a:defRPr>
              </a:lvl3pPr>
              <a:lvl4pPr marL="1600200" indent="-228600">
                <a:defRPr b="1">
                  <a:solidFill>
                    <a:schemeClr val="tx1"/>
                  </a:solidFill>
                  <a:latin typeface="Comic Sans MS" panose="030F0702030302020204" pitchFamily="66" charset="0"/>
                  <a:ea typeface="宋体" panose="02010600030101010101" pitchFamily="2" charset="-122"/>
                </a:defRPr>
              </a:lvl4pPr>
              <a:lvl5pPr marL="2057400" indent="-22860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algn="ctr">
                <a:lnSpc>
                  <a:spcPct val="120000"/>
                </a:lnSpc>
              </a:pPr>
              <a:r>
                <a:rPr lang="zh-CN" altLang="en-US" sz="2400"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数显式仪表读数</a:t>
              </a:r>
            </a:p>
          </p:txBody>
        </p:sp>
        <p:cxnSp>
          <p:nvCxnSpPr>
            <p:cNvPr id="27" name="直接连接符 26">
              <a:extLst>
                <a:ext uri="{FF2B5EF4-FFF2-40B4-BE49-F238E27FC236}">
                  <a16:creationId xmlns:a16="http://schemas.microsoft.com/office/drawing/2014/main" id="{B26AFCB7-A04F-7CC7-8418-ECDCA7146659}"/>
                </a:ext>
              </a:extLst>
            </p:cNvPr>
            <p:cNvCxnSpPr/>
            <p:nvPr/>
          </p:nvCxnSpPr>
          <p:spPr bwMode="auto">
            <a:xfrm>
              <a:off x="5843649" y="1042276"/>
              <a:ext cx="504637" cy="0"/>
            </a:xfrm>
            <a:prstGeom prst="line">
              <a:avLst/>
            </a:prstGeom>
            <a:solidFill>
              <a:schemeClr val="accent1"/>
            </a:solidFill>
            <a:ln w="28575" cap="flat" cmpd="sng" algn="ctr">
              <a:solidFill>
                <a:schemeClr val="tx1">
                  <a:lumMod val="75000"/>
                  <a:lumOff val="25000"/>
                </a:schemeClr>
              </a:solidFill>
              <a:prstDash val="solid"/>
              <a:round/>
              <a:headEnd type="none" w="med" len="med"/>
              <a:tailEnd type="none" w="med" len="med"/>
            </a:ln>
            <a:effectLst/>
          </p:spPr>
        </p:cxnSp>
      </p:grpSp>
      <p:grpSp>
        <p:nvGrpSpPr>
          <p:cNvPr id="35" name="组合 34">
            <a:extLst>
              <a:ext uri="{FF2B5EF4-FFF2-40B4-BE49-F238E27FC236}">
                <a16:creationId xmlns:a16="http://schemas.microsoft.com/office/drawing/2014/main" id="{88130B86-0B1E-915B-AA9A-D9C2F3EBAFB0}"/>
              </a:ext>
            </a:extLst>
          </p:cNvPr>
          <p:cNvGrpSpPr/>
          <p:nvPr/>
        </p:nvGrpSpPr>
        <p:grpSpPr>
          <a:xfrm>
            <a:off x="10125074" y="4591421"/>
            <a:ext cx="1381559" cy="1388991"/>
            <a:chOff x="10066474" y="4591421"/>
            <a:chExt cx="1440160" cy="1388991"/>
          </a:xfrm>
        </p:grpSpPr>
        <p:sp>
          <p:nvSpPr>
            <p:cNvPr id="33" name="椭圆 32">
              <a:extLst>
                <a:ext uri="{FF2B5EF4-FFF2-40B4-BE49-F238E27FC236}">
                  <a16:creationId xmlns:a16="http://schemas.microsoft.com/office/drawing/2014/main" id="{13D47019-20E9-25D8-43EC-C38CF42EAA4A}"/>
                </a:ext>
              </a:extLst>
            </p:cNvPr>
            <p:cNvSpPr/>
            <p:nvPr/>
          </p:nvSpPr>
          <p:spPr>
            <a:xfrm>
              <a:off x="10066474" y="4591421"/>
              <a:ext cx="1440160" cy="138899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54">
              <a:extLst>
                <a:ext uri="{FF2B5EF4-FFF2-40B4-BE49-F238E27FC236}">
                  <a16:creationId xmlns:a16="http://schemas.microsoft.com/office/drawing/2014/main" id="{D20482A9-CEDD-C1B9-707A-9F1D30B0480A}"/>
                </a:ext>
              </a:extLst>
            </p:cNvPr>
            <p:cNvSpPr>
              <a:spLocks noEditPoints="1"/>
            </p:cNvSpPr>
            <p:nvPr/>
          </p:nvSpPr>
          <p:spPr bwMode="auto">
            <a:xfrm>
              <a:off x="10307934" y="4869219"/>
              <a:ext cx="957241" cy="816985"/>
            </a:xfrm>
            <a:custGeom>
              <a:avLst/>
              <a:gdLst>
                <a:gd name="T0" fmla="*/ 154 w 213"/>
                <a:gd name="T1" fmla="*/ 52 h 188"/>
                <a:gd name="T2" fmla="*/ 115 w 213"/>
                <a:gd name="T3" fmla="*/ 91 h 188"/>
                <a:gd name="T4" fmla="*/ 98 w 213"/>
                <a:gd name="T5" fmla="*/ 91 h 188"/>
                <a:gd name="T6" fmla="*/ 59 w 213"/>
                <a:gd name="T7" fmla="*/ 52 h 188"/>
                <a:gd name="T8" fmla="*/ 59 w 213"/>
                <a:gd name="T9" fmla="*/ 11 h 188"/>
                <a:gd name="T10" fmla="*/ 100 w 213"/>
                <a:gd name="T11" fmla="*/ 11 h 188"/>
                <a:gd name="T12" fmla="*/ 106 w 213"/>
                <a:gd name="T13" fmla="*/ 17 h 188"/>
                <a:gd name="T14" fmla="*/ 113 w 213"/>
                <a:gd name="T15" fmla="*/ 11 h 188"/>
                <a:gd name="T16" fmla="*/ 154 w 213"/>
                <a:gd name="T17" fmla="*/ 11 h 188"/>
                <a:gd name="T18" fmla="*/ 154 w 213"/>
                <a:gd name="T19" fmla="*/ 52 h 188"/>
                <a:gd name="T20" fmla="*/ 73 w 213"/>
                <a:gd name="T21" fmla="*/ 101 h 188"/>
                <a:gd name="T22" fmla="*/ 54 w 213"/>
                <a:gd name="T23" fmla="*/ 84 h 188"/>
                <a:gd name="T24" fmla="*/ 37 w 213"/>
                <a:gd name="T25" fmla="*/ 71 h 188"/>
                <a:gd name="T26" fmla="*/ 32 w 213"/>
                <a:gd name="T27" fmla="*/ 90 h 188"/>
                <a:gd name="T28" fmla="*/ 46 w 213"/>
                <a:gd name="T29" fmla="*/ 106 h 188"/>
                <a:gd name="T30" fmla="*/ 50 w 213"/>
                <a:gd name="T31" fmla="*/ 117 h 188"/>
                <a:gd name="T32" fmla="*/ 42 w 213"/>
                <a:gd name="T33" fmla="*/ 108 h 188"/>
                <a:gd name="T34" fmla="*/ 29 w 213"/>
                <a:gd name="T35" fmla="*/ 93 h 188"/>
                <a:gd name="T36" fmla="*/ 27 w 213"/>
                <a:gd name="T37" fmla="*/ 68 h 188"/>
                <a:gd name="T38" fmla="*/ 32 w 213"/>
                <a:gd name="T39" fmla="*/ 37 h 188"/>
                <a:gd name="T40" fmla="*/ 19 w 213"/>
                <a:gd name="T41" fmla="*/ 25 h 188"/>
                <a:gd name="T42" fmla="*/ 5 w 213"/>
                <a:gd name="T43" fmla="*/ 60 h 188"/>
                <a:gd name="T44" fmla="*/ 0 w 213"/>
                <a:gd name="T45" fmla="*/ 101 h 188"/>
                <a:gd name="T46" fmla="*/ 12 w 213"/>
                <a:gd name="T47" fmla="*/ 124 h 188"/>
                <a:gd name="T48" fmla="*/ 38 w 213"/>
                <a:gd name="T49" fmla="*/ 167 h 188"/>
                <a:gd name="T50" fmla="*/ 38 w 213"/>
                <a:gd name="T51" fmla="*/ 188 h 188"/>
                <a:gd name="T52" fmla="*/ 89 w 213"/>
                <a:gd name="T53" fmla="*/ 188 h 188"/>
                <a:gd name="T54" fmla="*/ 89 w 213"/>
                <a:gd name="T55" fmla="*/ 170 h 188"/>
                <a:gd name="T56" fmla="*/ 90 w 213"/>
                <a:gd name="T57" fmla="*/ 157 h 188"/>
                <a:gd name="T58" fmla="*/ 87 w 213"/>
                <a:gd name="T59" fmla="*/ 133 h 188"/>
                <a:gd name="T60" fmla="*/ 73 w 213"/>
                <a:gd name="T61" fmla="*/ 101 h 188"/>
                <a:gd name="T62" fmla="*/ 208 w 213"/>
                <a:gd name="T63" fmla="*/ 60 h 188"/>
                <a:gd name="T64" fmla="*/ 194 w 213"/>
                <a:gd name="T65" fmla="*/ 25 h 188"/>
                <a:gd name="T66" fmla="*/ 181 w 213"/>
                <a:gd name="T67" fmla="*/ 37 h 188"/>
                <a:gd name="T68" fmla="*/ 186 w 213"/>
                <a:gd name="T69" fmla="*/ 68 h 188"/>
                <a:gd name="T70" fmla="*/ 184 w 213"/>
                <a:gd name="T71" fmla="*/ 93 h 188"/>
                <a:gd name="T72" fmla="*/ 171 w 213"/>
                <a:gd name="T73" fmla="*/ 108 h 188"/>
                <a:gd name="T74" fmla="*/ 163 w 213"/>
                <a:gd name="T75" fmla="*/ 117 h 188"/>
                <a:gd name="T76" fmla="*/ 167 w 213"/>
                <a:gd name="T77" fmla="*/ 106 h 188"/>
                <a:gd name="T78" fmla="*/ 181 w 213"/>
                <a:gd name="T79" fmla="*/ 90 h 188"/>
                <a:gd name="T80" fmla="*/ 175 w 213"/>
                <a:gd name="T81" fmla="*/ 71 h 188"/>
                <a:gd name="T82" fmla="*/ 159 w 213"/>
                <a:gd name="T83" fmla="*/ 84 h 188"/>
                <a:gd name="T84" fmla="*/ 140 w 213"/>
                <a:gd name="T85" fmla="*/ 101 h 188"/>
                <a:gd name="T86" fmla="*/ 125 w 213"/>
                <a:gd name="T87" fmla="*/ 133 h 188"/>
                <a:gd name="T88" fmla="*/ 122 w 213"/>
                <a:gd name="T89" fmla="*/ 157 h 188"/>
                <a:gd name="T90" fmla="*/ 124 w 213"/>
                <a:gd name="T91" fmla="*/ 170 h 188"/>
                <a:gd name="T92" fmla="*/ 124 w 213"/>
                <a:gd name="T93" fmla="*/ 188 h 188"/>
                <a:gd name="T94" fmla="*/ 175 w 213"/>
                <a:gd name="T95" fmla="*/ 188 h 188"/>
                <a:gd name="T96" fmla="*/ 175 w 213"/>
                <a:gd name="T97" fmla="*/ 167 h 188"/>
                <a:gd name="T98" fmla="*/ 201 w 213"/>
                <a:gd name="T99" fmla="*/ 124 h 188"/>
                <a:gd name="T100" fmla="*/ 213 w 213"/>
                <a:gd name="T101" fmla="*/ 101 h 188"/>
                <a:gd name="T102" fmla="*/ 208 w 213"/>
                <a:gd name="T103" fmla="*/ 6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88">
                  <a:moveTo>
                    <a:pt x="154" y="52"/>
                  </a:moveTo>
                  <a:cubicBezTo>
                    <a:pt x="115" y="91"/>
                    <a:pt x="115" y="91"/>
                    <a:pt x="115" y="91"/>
                  </a:cubicBezTo>
                  <a:cubicBezTo>
                    <a:pt x="110" y="95"/>
                    <a:pt x="103" y="95"/>
                    <a:pt x="98" y="91"/>
                  </a:cubicBezTo>
                  <a:cubicBezTo>
                    <a:pt x="59" y="52"/>
                    <a:pt x="59" y="52"/>
                    <a:pt x="59" y="52"/>
                  </a:cubicBezTo>
                  <a:cubicBezTo>
                    <a:pt x="48" y="40"/>
                    <a:pt x="48" y="22"/>
                    <a:pt x="59" y="11"/>
                  </a:cubicBezTo>
                  <a:cubicBezTo>
                    <a:pt x="71" y="0"/>
                    <a:pt x="89" y="0"/>
                    <a:pt x="100" y="11"/>
                  </a:cubicBezTo>
                  <a:cubicBezTo>
                    <a:pt x="106" y="17"/>
                    <a:pt x="106" y="17"/>
                    <a:pt x="106" y="17"/>
                  </a:cubicBezTo>
                  <a:cubicBezTo>
                    <a:pt x="113" y="11"/>
                    <a:pt x="113" y="11"/>
                    <a:pt x="113" y="11"/>
                  </a:cubicBezTo>
                  <a:cubicBezTo>
                    <a:pt x="124" y="0"/>
                    <a:pt x="142" y="0"/>
                    <a:pt x="154" y="11"/>
                  </a:cubicBezTo>
                  <a:cubicBezTo>
                    <a:pt x="165" y="22"/>
                    <a:pt x="165" y="40"/>
                    <a:pt x="154" y="52"/>
                  </a:cubicBezTo>
                  <a:moveTo>
                    <a:pt x="73" y="101"/>
                  </a:moveTo>
                  <a:cubicBezTo>
                    <a:pt x="69" y="95"/>
                    <a:pt x="56" y="86"/>
                    <a:pt x="54" y="84"/>
                  </a:cubicBezTo>
                  <a:cubicBezTo>
                    <a:pt x="51" y="82"/>
                    <a:pt x="40" y="70"/>
                    <a:pt x="37" y="71"/>
                  </a:cubicBezTo>
                  <a:cubicBezTo>
                    <a:pt x="35" y="72"/>
                    <a:pt x="29" y="79"/>
                    <a:pt x="32" y="90"/>
                  </a:cubicBezTo>
                  <a:cubicBezTo>
                    <a:pt x="33" y="94"/>
                    <a:pt x="39" y="99"/>
                    <a:pt x="46" y="106"/>
                  </a:cubicBezTo>
                  <a:cubicBezTo>
                    <a:pt x="51" y="111"/>
                    <a:pt x="50" y="117"/>
                    <a:pt x="50" y="117"/>
                  </a:cubicBezTo>
                  <a:cubicBezTo>
                    <a:pt x="50" y="117"/>
                    <a:pt x="47" y="113"/>
                    <a:pt x="42" y="108"/>
                  </a:cubicBezTo>
                  <a:cubicBezTo>
                    <a:pt x="37" y="104"/>
                    <a:pt x="30" y="96"/>
                    <a:pt x="29" y="93"/>
                  </a:cubicBezTo>
                  <a:cubicBezTo>
                    <a:pt x="27" y="88"/>
                    <a:pt x="26" y="80"/>
                    <a:pt x="27" y="68"/>
                  </a:cubicBezTo>
                  <a:cubicBezTo>
                    <a:pt x="29" y="55"/>
                    <a:pt x="33" y="49"/>
                    <a:pt x="32" y="37"/>
                  </a:cubicBezTo>
                  <a:cubicBezTo>
                    <a:pt x="31" y="27"/>
                    <a:pt x="20" y="20"/>
                    <a:pt x="19" y="25"/>
                  </a:cubicBezTo>
                  <a:cubicBezTo>
                    <a:pt x="17" y="29"/>
                    <a:pt x="6" y="54"/>
                    <a:pt x="5" y="60"/>
                  </a:cubicBezTo>
                  <a:cubicBezTo>
                    <a:pt x="3" y="65"/>
                    <a:pt x="1" y="94"/>
                    <a:pt x="0" y="101"/>
                  </a:cubicBezTo>
                  <a:cubicBezTo>
                    <a:pt x="0" y="107"/>
                    <a:pt x="5" y="115"/>
                    <a:pt x="12" y="124"/>
                  </a:cubicBezTo>
                  <a:cubicBezTo>
                    <a:pt x="19" y="134"/>
                    <a:pt x="37" y="159"/>
                    <a:pt x="38" y="167"/>
                  </a:cubicBezTo>
                  <a:cubicBezTo>
                    <a:pt x="38" y="188"/>
                    <a:pt x="38" y="188"/>
                    <a:pt x="38" y="188"/>
                  </a:cubicBezTo>
                  <a:cubicBezTo>
                    <a:pt x="89" y="188"/>
                    <a:pt x="89" y="188"/>
                    <a:pt x="89" y="188"/>
                  </a:cubicBezTo>
                  <a:cubicBezTo>
                    <a:pt x="89" y="170"/>
                    <a:pt x="89" y="170"/>
                    <a:pt x="89" y="170"/>
                  </a:cubicBezTo>
                  <a:cubicBezTo>
                    <a:pt x="89" y="165"/>
                    <a:pt x="90" y="162"/>
                    <a:pt x="90" y="157"/>
                  </a:cubicBezTo>
                  <a:cubicBezTo>
                    <a:pt x="90" y="151"/>
                    <a:pt x="87" y="151"/>
                    <a:pt x="87" y="133"/>
                  </a:cubicBezTo>
                  <a:cubicBezTo>
                    <a:pt x="87" y="123"/>
                    <a:pt x="78" y="108"/>
                    <a:pt x="73" y="101"/>
                  </a:cubicBezTo>
                  <a:moveTo>
                    <a:pt x="208" y="60"/>
                  </a:moveTo>
                  <a:cubicBezTo>
                    <a:pt x="207" y="54"/>
                    <a:pt x="196" y="29"/>
                    <a:pt x="194" y="25"/>
                  </a:cubicBezTo>
                  <a:cubicBezTo>
                    <a:pt x="193" y="20"/>
                    <a:pt x="182" y="27"/>
                    <a:pt x="181" y="37"/>
                  </a:cubicBezTo>
                  <a:cubicBezTo>
                    <a:pt x="180" y="49"/>
                    <a:pt x="184" y="55"/>
                    <a:pt x="186" y="68"/>
                  </a:cubicBezTo>
                  <a:cubicBezTo>
                    <a:pt x="187" y="80"/>
                    <a:pt x="186" y="88"/>
                    <a:pt x="184" y="93"/>
                  </a:cubicBezTo>
                  <a:cubicBezTo>
                    <a:pt x="183" y="96"/>
                    <a:pt x="176" y="104"/>
                    <a:pt x="171" y="108"/>
                  </a:cubicBezTo>
                  <a:cubicBezTo>
                    <a:pt x="166" y="113"/>
                    <a:pt x="163" y="117"/>
                    <a:pt x="163" y="117"/>
                  </a:cubicBezTo>
                  <a:cubicBezTo>
                    <a:pt x="163" y="117"/>
                    <a:pt x="162" y="111"/>
                    <a:pt x="167" y="106"/>
                  </a:cubicBezTo>
                  <a:cubicBezTo>
                    <a:pt x="174" y="99"/>
                    <a:pt x="179" y="94"/>
                    <a:pt x="181" y="90"/>
                  </a:cubicBezTo>
                  <a:cubicBezTo>
                    <a:pt x="183" y="79"/>
                    <a:pt x="178" y="72"/>
                    <a:pt x="175" y="71"/>
                  </a:cubicBezTo>
                  <a:cubicBezTo>
                    <a:pt x="173" y="70"/>
                    <a:pt x="162" y="82"/>
                    <a:pt x="159" y="84"/>
                  </a:cubicBezTo>
                  <a:cubicBezTo>
                    <a:pt x="156" y="86"/>
                    <a:pt x="144" y="95"/>
                    <a:pt x="140" y="101"/>
                  </a:cubicBezTo>
                  <a:cubicBezTo>
                    <a:pt x="135" y="108"/>
                    <a:pt x="125" y="123"/>
                    <a:pt x="125" y="133"/>
                  </a:cubicBezTo>
                  <a:cubicBezTo>
                    <a:pt x="125" y="151"/>
                    <a:pt x="122" y="151"/>
                    <a:pt x="122" y="157"/>
                  </a:cubicBezTo>
                  <a:cubicBezTo>
                    <a:pt x="122" y="162"/>
                    <a:pt x="124" y="165"/>
                    <a:pt x="124" y="170"/>
                  </a:cubicBezTo>
                  <a:cubicBezTo>
                    <a:pt x="124" y="188"/>
                    <a:pt x="124" y="188"/>
                    <a:pt x="124" y="188"/>
                  </a:cubicBezTo>
                  <a:cubicBezTo>
                    <a:pt x="175" y="188"/>
                    <a:pt x="175" y="188"/>
                    <a:pt x="175" y="188"/>
                  </a:cubicBezTo>
                  <a:cubicBezTo>
                    <a:pt x="175" y="167"/>
                    <a:pt x="175" y="167"/>
                    <a:pt x="175" y="167"/>
                  </a:cubicBezTo>
                  <a:cubicBezTo>
                    <a:pt x="176" y="159"/>
                    <a:pt x="193" y="134"/>
                    <a:pt x="201" y="124"/>
                  </a:cubicBezTo>
                  <a:cubicBezTo>
                    <a:pt x="208" y="115"/>
                    <a:pt x="213" y="107"/>
                    <a:pt x="213" y="101"/>
                  </a:cubicBezTo>
                  <a:cubicBezTo>
                    <a:pt x="212" y="94"/>
                    <a:pt x="210" y="65"/>
                    <a:pt x="208" y="60"/>
                  </a:cubicBezTo>
                </a:path>
              </a:pathLst>
            </a:custGeom>
            <a:solidFill>
              <a:schemeClr val="bg1"/>
            </a:solidFill>
            <a:ln>
              <a:noFill/>
            </a:ln>
          </p:spPr>
          <p:txBody>
            <a:bodyPr vert="horz" wrap="square" lIns="91440" tIns="45720" rIns="91440" bIns="45720" numCol="1" anchor="t" anchorCtr="0" compatLnSpc="1"/>
            <a:lstStyle/>
            <a:p>
              <a:endParaRPr lang="en-US"/>
            </a:p>
          </p:txBody>
        </p:sp>
      </p:grpSp>
      <p:pic>
        <p:nvPicPr>
          <p:cNvPr id="143" name="picture 143">
            <a:extLst>
              <a:ext uri="{FF2B5EF4-FFF2-40B4-BE49-F238E27FC236}">
                <a16:creationId xmlns:a16="http://schemas.microsoft.com/office/drawing/2014/main" id="{36457FED-3088-AB44-4426-E5DB085A62EC}"/>
              </a:ext>
            </a:extLst>
          </p:cNvPr>
          <p:cNvPicPr>
            <a:picLocks noChangeAspect="1"/>
          </p:cNvPicPr>
          <p:nvPr/>
        </p:nvPicPr>
        <p:blipFill>
          <a:blip r:embed="rId3"/>
          <a:stretch>
            <a:fillRect/>
          </a:stretch>
        </p:blipFill>
        <p:spPr>
          <a:xfrm rot="21600000">
            <a:off x="10701527" y="150876"/>
            <a:ext cx="1359407" cy="518160"/>
          </a:xfrm>
          <a:prstGeom prst="rect">
            <a:avLst/>
          </a:prstGeom>
        </p:spPr>
      </p:pic>
      <p:pic>
        <p:nvPicPr>
          <p:cNvPr id="1317" name="picture 1317">
            <a:extLst>
              <a:ext uri="{FF2B5EF4-FFF2-40B4-BE49-F238E27FC236}">
                <a16:creationId xmlns:a16="http://schemas.microsoft.com/office/drawing/2014/main" id="{5E320F79-F091-BBCE-2D40-86CC4F5E33B5}"/>
              </a:ext>
            </a:extLst>
          </p:cNvPr>
          <p:cNvPicPr>
            <a:picLocks noChangeAspect="1"/>
          </p:cNvPicPr>
          <p:nvPr/>
        </p:nvPicPr>
        <p:blipFill>
          <a:blip r:embed="rId4"/>
          <a:stretch>
            <a:fillRect/>
          </a:stretch>
        </p:blipFill>
        <p:spPr>
          <a:xfrm rot="21600000">
            <a:off x="182879" y="79248"/>
            <a:ext cx="3276600" cy="589787"/>
          </a:xfrm>
          <a:prstGeom prst="rect">
            <a:avLst/>
          </a:prstGeom>
        </p:spPr>
      </p:pic>
      <p:sp>
        <p:nvSpPr>
          <p:cNvPr id="4" name="文本框 3">
            <a:extLst>
              <a:ext uri="{FF2B5EF4-FFF2-40B4-BE49-F238E27FC236}">
                <a16:creationId xmlns:a16="http://schemas.microsoft.com/office/drawing/2014/main" id="{14F33BAA-173B-66AF-9DE1-961A57920088}"/>
              </a:ext>
            </a:extLst>
          </p:cNvPr>
          <p:cNvSpPr txBox="1"/>
          <p:nvPr/>
        </p:nvSpPr>
        <p:spPr>
          <a:xfrm>
            <a:off x="1375995" y="5048478"/>
            <a:ext cx="9325532" cy="1569660"/>
          </a:xfrm>
          <a:prstGeom prst="rect">
            <a:avLst/>
          </a:prstGeom>
          <a:noFill/>
        </p:spPr>
        <p:txBody>
          <a:bodyPr wrap="square">
            <a:spAutoFit/>
          </a:bodyPr>
          <a:lstStyle/>
          <a:p>
            <a:r>
              <a:rPr lang="zh-CN" altLang="en-US" dirty="0"/>
              <a:t>在本次测试中，共输入</a:t>
            </a:r>
            <a:r>
              <a:rPr lang="en-US" altLang="zh-CN" dirty="0"/>
              <a:t>55</a:t>
            </a:r>
            <a:r>
              <a:rPr lang="zh-CN" altLang="en-US" dirty="0"/>
              <a:t>个样本，系统正确识别</a:t>
            </a:r>
            <a:r>
              <a:rPr lang="en-US" altLang="zh-CN" dirty="0"/>
              <a:t>53</a:t>
            </a:r>
            <a:r>
              <a:rPr lang="zh-CN" altLang="en-US" dirty="0"/>
              <a:t>个，错误识别</a:t>
            </a:r>
            <a:r>
              <a:rPr lang="en-US" altLang="zh-CN" dirty="0"/>
              <a:t>2</a:t>
            </a:r>
            <a:r>
              <a:rPr lang="zh-CN" altLang="en-US" dirty="0"/>
              <a:t>个，整体识别准确率高达</a:t>
            </a:r>
            <a:r>
              <a:rPr lang="en-US" altLang="zh-CN" sz="2400" dirty="0">
                <a:solidFill>
                  <a:srgbClr val="C00000"/>
                </a:solidFill>
              </a:rPr>
              <a:t>96.4%</a:t>
            </a:r>
            <a:r>
              <a:rPr lang="zh-CN" altLang="en-US" dirty="0"/>
              <a:t>。从字符识别错误分布统计图中可以看出，字符</a:t>
            </a:r>
            <a:r>
              <a:rPr lang="en-US" altLang="zh-CN" dirty="0"/>
              <a:t>"3"</a:t>
            </a:r>
            <a:r>
              <a:rPr lang="zh-CN" altLang="en-US" dirty="0"/>
              <a:t>和</a:t>
            </a:r>
            <a:r>
              <a:rPr lang="en-US" altLang="zh-CN" dirty="0"/>
              <a:t>"6"</a:t>
            </a:r>
            <a:r>
              <a:rPr lang="zh-CN" altLang="en-US" dirty="0"/>
              <a:t>各发生</a:t>
            </a:r>
            <a:r>
              <a:rPr lang="en-US" altLang="zh-CN" dirty="0"/>
              <a:t>1</a:t>
            </a:r>
            <a:r>
              <a:rPr lang="zh-CN" altLang="en-US" dirty="0"/>
              <a:t>次识别错误，其余字符（包括“</a:t>
            </a:r>
            <a:r>
              <a:rPr lang="en-US" altLang="zh-CN" dirty="0"/>
              <a:t>0–9</a:t>
            </a:r>
            <a:r>
              <a:rPr lang="zh-CN" altLang="en-US" dirty="0"/>
              <a:t>、</a:t>
            </a:r>
            <a:r>
              <a:rPr lang="en-US" altLang="zh-CN" dirty="0"/>
              <a:t>-</a:t>
            </a:r>
            <a:r>
              <a:rPr lang="zh-CN" altLang="en-US" dirty="0"/>
              <a:t>、</a:t>
            </a:r>
            <a:r>
              <a:rPr lang="en-US" altLang="zh-CN" dirty="0"/>
              <a:t>.”</a:t>
            </a:r>
            <a:r>
              <a:rPr lang="zh-CN" altLang="en-US" dirty="0"/>
              <a:t>）的识别均未出现错误，即识别正确率为 </a:t>
            </a:r>
            <a:r>
              <a:rPr lang="en-US" altLang="zh-CN" dirty="0"/>
              <a:t>100%</a:t>
            </a:r>
            <a:r>
              <a:rPr lang="zh-CN" altLang="en-US" dirty="0"/>
              <a:t>。</a:t>
            </a:r>
          </a:p>
          <a:p>
            <a:r>
              <a:rPr lang="zh-CN" altLang="en-US" dirty="0"/>
              <a:t>进入测试结果图册发现，识别出现偏差的问题主要是在特定的光照条件下在读数区域上产生了阴影对读数的识别造成了影响。</a:t>
            </a:r>
          </a:p>
        </p:txBody>
      </p:sp>
      <p:pic>
        <p:nvPicPr>
          <p:cNvPr id="6" name="图片 5">
            <a:extLst>
              <a:ext uri="{FF2B5EF4-FFF2-40B4-BE49-F238E27FC236}">
                <a16:creationId xmlns:a16="http://schemas.microsoft.com/office/drawing/2014/main" id="{7C1F8370-57D3-39B6-1354-D5045CCC0399}"/>
              </a:ext>
            </a:extLst>
          </p:cNvPr>
          <p:cNvPicPr>
            <a:picLocks noChangeAspect="1"/>
          </p:cNvPicPr>
          <p:nvPr/>
        </p:nvPicPr>
        <p:blipFill>
          <a:blip r:embed="rId5"/>
          <a:stretch>
            <a:fillRect/>
          </a:stretch>
        </p:blipFill>
        <p:spPr>
          <a:xfrm>
            <a:off x="2218988" y="1375370"/>
            <a:ext cx="8311382" cy="3679149"/>
          </a:xfrm>
          <a:prstGeom prst="rect">
            <a:avLst/>
          </a:prstGeom>
        </p:spPr>
      </p:pic>
    </p:spTree>
    <p:extLst>
      <p:ext uri="{BB962C8B-B14F-4D97-AF65-F5344CB8AC3E}">
        <p14:creationId xmlns:p14="http://schemas.microsoft.com/office/powerpoint/2010/main" val="42945295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7AE55-F02F-18F2-01D6-1A09A2CB25C9}"/>
            </a:ext>
          </a:extLst>
        </p:cNvPr>
        <p:cNvGrpSpPr/>
        <p:nvPr/>
      </p:nvGrpSpPr>
      <p:grpSpPr>
        <a:xfrm>
          <a:off x="0" y="0"/>
          <a:ext cx="0" cy="0"/>
          <a:chOff x="0" y="0"/>
          <a:chExt cx="0" cy="0"/>
        </a:xfrm>
      </p:grpSpPr>
      <p:grpSp>
        <p:nvGrpSpPr>
          <p:cNvPr id="25" name="组合 22">
            <a:extLst>
              <a:ext uri="{FF2B5EF4-FFF2-40B4-BE49-F238E27FC236}">
                <a16:creationId xmlns:a16="http://schemas.microsoft.com/office/drawing/2014/main" id="{94629A82-1AC7-51EC-A9E3-145F79B13E5E}"/>
              </a:ext>
            </a:extLst>
          </p:cNvPr>
          <p:cNvGrpSpPr/>
          <p:nvPr/>
        </p:nvGrpSpPr>
        <p:grpSpPr bwMode="auto">
          <a:xfrm>
            <a:off x="4972475" y="1009970"/>
            <a:ext cx="2339102" cy="580378"/>
            <a:chOff x="4942395" y="1042276"/>
            <a:chExt cx="2338230" cy="580711"/>
          </a:xfrm>
        </p:grpSpPr>
        <p:sp>
          <p:nvSpPr>
            <p:cNvPr id="26" name="矩形 23">
              <a:extLst>
                <a:ext uri="{FF2B5EF4-FFF2-40B4-BE49-F238E27FC236}">
                  <a16:creationId xmlns:a16="http://schemas.microsoft.com/office/drawing/2014/main" id="{48469861-D1C1-FE01-F977-D9D1903EE025}"/>
                </a:ext>
              </a:extLst>
            </p:cNvPr>
            <p:cNvSpPr>
              <a:spLocks noChangeArrowheads="1"/>
            </p:cNvSpPr>
            <p:nvPr/>
          </p:nvSpPr>
          <p:spPr bwMode="auto">
            <a:xfrm>
              <a:off x="4942395" y="1124744"/>
              <a:ext cx="2338230" cy="498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Comic Sans MS" panose="030F0702030302020204" pitchFamily="66" charset="0"/>
                  <a:ea typeface="宋体" panose="02010600030101010101" pitchFamily="2" charset="-122"/>
                </a:defRPr>
              </a:lvl1pPr>
              <a:lvl2pPr marL="742950" indent="-285750">
                <a:defRPr b="1">
                  <a:solidFill>
                    <a:schemeClr val="tx1"/>
                  </a:solidFill>
                  <a:latin typeface="Comic Sans MS" panose="030F0702030302020204" pitchFamily="66" charset="0"/>
                  <a:ea typeface="宋体" panose="02010600030101010101" pitchFamily="2" charset="-122"/>
                </a:defRPr>
              </a:lvl2pPr>
              <a:lvl3pPr marL="1143000" indent="-228600">
                <a:defRPr b="1">
                  <a:solidFill>
                    <a:schemeClr val="tx1"/>
                  </a:solidFill>
                  <a:latin typeface="Comic Sans MS" panose="030F0702030302020204" pitchFamily="66" charset="0"/>
                  <a:ea typeface="宋体" panose="02010600030101010101" pitchFamily="2" charset="-122"/>
                </a:defRPr>
              </a:lvl3pPr>
              <a:lvl4pPr marL="1600200" indent="-228600">
                <a:defRPr b="1">
                  <a:solidFill>
                    <a:schemeClr val="tx1"/>
                  </a:solidFill>
                  <a:latin typeface="Comic Sans MS" panose="030F0702030302020204" pitchFamily="66" charset="0"/>
                  <a:ea typeface="宋体" panose="02010600030101010101" pitchFamily="2" charset="-122"/>
                </a:defRPr>
              </a:lvl4pPr>
              <a:lvl5pPr marL="2057400" indent="-22860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algn="ctr">
                <a:lnSpc>
                  <a:spcPct val="120000"/>
                </a:lnSpc>
              </a:pPr>
              <a:r>
                <a:rPr lang="zh-CN" altLang="en-US" sz="2400"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指针式仪表读数</a:t>
              </a:r>
            </a:p>
          </p:txBody>
        </p:sp>
        <p:cxnSp>
          <p:nvCxnSpPr>
            <p:cNvPr id="27" name="直接连接符 26">
              <a:extLst>
                <a:ext uri="{FF2B5EF4-FFF2-40B4-BE49-F238E27FC236}">
                  <a16:creationId xmlns:a16="http://schemas.microsoft.com/office/drawing/2014/main" id="{79295A33-336E-66FA-02CA-0CD05DC9F5B3}"/>
                </a:ext>
              </a:extLst>
            </p:cNvPr>
            <p:cNvCxnSpPr/>
            <p:nvPr/>
          </p:nvCxnSpPr>
          <p:spPr bwMode="auto">
            <a:xfrm>
              <a:off x="5843649" y="1042276"/>
              <a:ext cx="504637" cy="0"/>
            </a:xfrm>
            <a:prstGeom prst="line">
              <a:avLst/>
            </a:prstGeom>
            <a:solidFill>
              <a:schemeClr val="accent1"/>
            </a:solidFill>
            <a:ln w="28575" cap="flat" cmpd="sng" algn="ctr">
              <a:solidFill>
                <a:schemeClr val="tx1">
                  <a:lumMod val="75000"/>
                  <a:lumOff val="25000"/>
                </a:schemeClr>
              </a:solidFill>
              <a:prstDash val="solid"/>
              <a:round/>
              <a:headEnd type="none" w="med" len="med"/>
              <a:tailEnd type="none" w="med" len="med"/>
            </a:ln>
            <a:effectLst/>
          </p:spPr>
        </p:cxnSp>
      </p:grpSp>
      <p:grpSp>
        <p:nvGrpSpPr>
          <p:cNvPr id="35" name="组合 34">
            <a:extLst>
              <a:ext uri="{FF2B5EF4-FFF2-40B4-BE49-F238E27FC236}">
                <a16:creationId xmlns:a16="http://schemas.microsoft.com/office/drawing/2014/main" id="{8AF024D0-DB75-7712-A8A3-BC6E614FEFB8}"/>
              </a:ext>
            </a:extLst>
          </p:cNvPr>
          <p:cNvGrpSpPr/>
          <p:nvPr/>
        </p:nvGrpSpPr>
        <p:grpSpPr>
          <a:xfrm>
            <a:off x="10125074" y="4591421"/>
            <a:ext cx="1381559" cy="1388991"/>
            <a:chOff x="10066474" y="4591421"/>
            <a:chExt cx="1440160" cy="1388991"/>
          </a:xfrm>
        </p:grpSpPr>
        <p:sp>
          <p:nvSpPr>
            <p:cNvPr id="33" name="椭圆 32">
              <a:extLst>
                <a:ext uri="{FF2B5EF4-FFF2-40B4-BE49-F238E27FC236}">
                  <a16:creationId xmlns:a16="http://schemas.microsoft.com/office/drawing/2014/main" id="{11BCDC43-2C8A-1489-C800-D03B34F0C388}"/>
                </a:ext>
              </a:extLst>
            </p:cNvPr>
            <p:cNvSpPr/>
            <p:nvPr/>
          </p:nvSpPr>
          <p:spPr>
            <a:xfrm>
              <a:off x="10066474" y="4591421"/>
              <a:ext cx="1440160" cy="138899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54">
              <a:extLst>
                <a:ext uri="{FF2B5EF4-FFF2-40B4-BE49-F238E27FC236}">
                  <a16:creationId xmlns:a16="http://schemas.microsoft.com/office/drawing/2014/main" id="{580E4906-2132-4F43-9A7F-737C72774C03}"/>
                </a:ext>
              </a:extLst>
            </p:cNvPr>
            <p:cNvSpPr>
              <a:spLocks noEditPoints="1"/>
            </p:cNvSpPr>
            <p:nvPr/>
          </p:nvSpPr>
          <p:spPr bwMode="auto">
            <a:xfrm>
              <a:off x="10307934" y="4869219"/>
              <a:ext cx="957241" cy="816985"/>
            </a:xfrm>
            <a:custGeom>
              <a:avLst/>
              <a:gdLst>
                <a:gd name="T0" fmla="*/ 154 w 213"/>
                <a:gd name="T1" fmla="*/ 52 h 188"/>
                <a:gd name="T2" fmla="*/ 115 w 213"/>
                <a:gd name="T3" fmla="*/ 91 h 188"/>
                <a:gd name="T4" fmla="*/ 98 w 213"/>
                <a:gd name="T5" fmla="*/ 91 h 188"/>
                <a:gd name="T6" fmla="*/ 59 w 213"/>
                <a:gd name="T7" fmla="*/ 52 h 188"/>
                <a:gd name="T8" fmla="*/ 59 w 213"/>
                <a:gd name="T9" fmla="*/ 11 h 188"/>
                <a:gd name="T10" fmla="*/ 100 w 213"/>
                <a:gd name="T11" fmla="*/ 11 h 188"/>
                <a:gd name="T12" fmla="*/ 106 w 213"/>
                <a:gd name="T13" fmla="*/ 17 h 188"/>
                <a:gd name="T14" fmla="*/ 113 w 213"/>
                <a:gd name="T15" fmla="*/ 11 h 188"/>
                <a:gd name="T16" fmla="*/ 154 w 213"/>
                <a:gd name="T17" fmla="*/ 11 h 188"/>
                <a:gd name="T18" fmla="*/ 154 w 213"/>
                <a:gd name="T19" fmla="*/ 52 h 188"/>
                <a:gd name="T20" fmla="*/ 73 w 213"/>
                <a:gd name="T21" fmla="*/ 101 h 188"/>
                <a:gd name="T22" fmla="*/ 54 w 213"/>
                <a:gd name="T23" fmla="*/ 84 h 188"/>
                <a:gd name="T24" fmla="*/ 37 w 213"/>
                <a:gd name="T25" fmla="*/ 71 h 188"/>
                <a:gd name="T26" fmla="*/ 32 w 213"/>
                <a:gd name="T27" fmla="*/ 90 h 188"/>
                <a:gd name="T28" fmla="*/ 46 w 213"/>
                <a:gd name="T29" fmla="*/ 106 h 188"/>
                <a:gd name="T30" fmla="*/ 50 w 213"/>
                <a:gd name="T31" fmla="*/ 117 h 188"/>
                <a:gd name="T32" fmla="*/ 42 w 213"/>
                <a:gd name="T33" fmla="*/ 108 h 188"/>
                <a:gd name="T34" fmla="*/ 29 w 213"/>
                <a:gd name="T35" fmla="*/ 93 h 188"/>
                <a:gd name="T36" fmla="*/ 27 w 213"/>
                <a:gd name="T37" fmla="*/ 68 h 188"/>
                <a:gd name="T38" fmla="*/ 32 w 213"/>
                <a:gd name="T39" fmla="*/ 37 h 188"/>
                <a:gd name="T40" fmla="*/ 19 w 213"/>
                <a:gd name="T41" fmla="*/ 25 h 188"/>
                <a:gd name="T42" fmla="*/ 5 w 213"/>
                <a:gd name="T43" fmla="*/ 60 h 188"/>
                <a:gd name="T44" fmla="*/ 0 w 213"/>
                <a:gd name="T45" fmla="*/ 101 h 188"/>
                <a:gd name="T46" fmla="*/ 12 w 213"/>
                <a:gd name="T47" fmla="*/ 124 h 188"/>
                <a:gd name="T48" fmla="*/ 38 w 213"/>
                <a:gd name="T49" fmla="*/ 167 h 188"/>
                <a:gd name="T50" fmla="*/ 38 w 213"/>
                <a:gd name="T51" fmla="*/ 188 h 188"/>
                <a:gd name="T52" fmla="*/ 89 w 213"/>
                <a:gd name="T53" fmla="*/ 188 h 188"/>
                <a:gd name="T54" fmla="*/ 89 w 213"/>
                <a:gd name="T55" fmla="*/ 170 h 188"/>
                <a:gd name="T56" fmla="*/ 90 w 213"/>
                <a:gd name="T57" fmla="*/ 157 h 188"/>
                <a:gd name="T58" fmla="*/ 87 w 213"/>
                <a:gd name="T59" fmla="*/ 133 h 188"/>
                <a:gd name="T60" fmla="*/ 73 w 213"/>
                <a:gd name="T61" fmla="*/ 101 h 188"/>
                <a:gd name="T62" fmla="*/ 208 w 213"/>
                <a:gd name="T63" fmla="*/ 60 h 188"/>
                <a:gd name="T64" fmla="*/ 194 w 213"/>
                <a:gd name="T65" fmla="*/ 25 h 188"/>
                <a:gd name="T66" fmla="*/ 181 w 213"/>
                <a:gd name="T67" fmla="*/ 37 h 188"/>
                <a:gd name="T68" fmla="*/ 186 w 213"/>
                <a:gd name="T69" fmla="*/ 68 h 188"/>
                <a:gd name="T70" fmla="*/ 184 w 213"/>
                <a:gd name="T71" fmla="*/ 93 h 188"/>
                <a:gd name="T72" fmla="*/ 171 w 213"/>
                <a:gd name="T73" fmla="*/ 108 h 188"/>
                <a:gd name="T74" fmla="*/ 163 w 213"/>
                <a:gd name="T75" fmla="*/ 117 h 188"/>
                <a:gd name="T76" fmla="*/ 167 w 213"/>
                <a:gd name="T77" fmla="*/ 106 h 188"/>
                <a:gd name="T78" fmla="*/ 181 w 213"/>
                <a:gd name="T79" fmla="*/ 90 h 188"/>
                <a:gd name="T80" fmla="*/ 175 w 213"/>
                <a:gd name="T81" fmla="*/ 71 h 188"/>
                <a:gd name="T82" fmla="*/ 159 w 213"/>
                <a:gd name="T83" fmla="*/ 84 h 188"/>
                <a:gd name="T84" fmla="*/ 140 w 213"/>
                <a:gd name="T85" fmla="*/ 101 h 188"/>
                <a:gd name="T86" fmla="*/ 125 w 213"/>
                <a:gd name="T87" fmla="*/ 133 h 188"/>
                <a:gd name="T88" fmla="*/ 122 w 213"/>
                <a:gd name="T89" fmla="*/ 157 h 188"/>
                <a:gd name="T90" fmla="*/ 124 w 213"/>
                <a:gd name="T91" fmla="*/ 170 h 188"/>
                <a:gd name="T92" fmla="*/ 124 w 213"/>
                <a:gd name="T93" fmla="*/ 188 h 188"/>
                <a:gd name="T94" fmla="*/ 175 w 213"/>
                <a:gd name="T95" fmla="*/ 188 h 188"/>
                <a:gd name="T96" fmla="*/ 175 w 213"/>
                <a:gd name="T97" fmla="*/ 167 h 188"/>
                <a:gd name="T98" fmla="*/ 201 w 213"/>
                <a:gd name="T99" fmla="*/ 124 h 188"/>
                <a:gd name="T100" fmla="*/ 213 w 213"/>
                <a:gd name="T101" fmla="*/ 101 h 188"/>
                <a:gd name="T102" fmla="*/ 208 w 213"/>
                <a:gd name="T103" fmla="*/ 6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88">
                  <a:moveTo>
                    <a:pt x="154" y="52"/>
                  </a:moveTo>
                  <a:cubicBezTo>
                    <a:pt x="115" y="91"/>
                    <a:pt x="115" y="91"/>
                    <a:pt x="115" y="91"/>
                  </a:cubicBezTo>
                  <a:cubicBezTo>
                    <a:pt x="110" y="95"/>
                    <a:pt x="103" y="95"/>
                    <a:pt x="98" y="91"/>
                  </a:cubicBezTo>
                  <a:cubicBezTo>
                    <a:pt x="59" y="52"/>
                    <a:pt x="59" y="52"/>
                    <a:pt x="59" y="52"/>
                  </a:cubicBezTo>
                  <a:cubicBezTo>
                    <a:pt x="48" y="40"/>
                    <a:pt x="48" y="22"/>
                    <a:pt x="59" y="11"/>
                  </a:cubicBezTo>
                  <a:cubicBezTo>
                    <a:pt x="71" y="0"/>
                    <a:pt x="89" y="0"/>
                    <a:pt x="100" y="11"/>
                  </a:cubicBezTo>
                  <a:cubicBezTo>
                    <a:pt x="106" y="17"/>
                    <a:pt x="106" y="17"/>
                    <a:pt x="106" y="17"/>
                  </a:cubicBezTo>
                  <a:cubicBezTo>
                    <a:pt x="113" y="11"/>
                    <a:pt x="113" y="11"/>
                    <a:pt x="113" y="11"/>
                  </a:cubicBezTo>
                  <a:cubicBezTo>
                    <a:pt x="124" y="0"/>
                    <a:pt x="142" y="0"/>
                    <a:pt x="154" y="11"/>
                  </a:cubicBezTo>
                  <a:cubicBezTo>
                    <a:pt x="165" y="22"/>
                    <a:pt x="165" y="40"/>
                    <a:pt x="154" y="52"/>
                  </a:cubicBezTo>
                  <a:moveTo>
                    <a:pt x="73" y="101"/>
                  </a:moveTo>
                  <a:cubicBezTo>
                    <a:pt x="69" y="95"/>
                    <a:pt x="56" y="86"/>
                    <a:pt x="54" y="84"/>
                  </a:cubicBezTo>
                  <a:cubicBezTo>
                    <a:pt x="51" y="82"/>
                    <a:pt x="40" y="70"/>
                    <a:pt x="37" y="71"/>
                  </a:cubicBezTo>
                  <a:cubicBezTo>
                    <a:pt x="35" y="72"/>
                    <a:pt x="29" y="79"/>
                    <a:pt x="32" y="90"/>
                  </a:cubicBezTo>
                  <a:cubicBezTo>
                    <a:pt x="33" y="94"/>
                    <a:pt x="39" y="99"/>
                    <a:pt x="46" y="106"/>
                  </a:cubicBezTo>
                  <a:cubicBezTo>
                    <a:pt x="51" y="111"/>
                    <a:pt x="50" y="117"/>
                    <a:pt x="50" y="117"/>
                  </a:cubicBezTo>
                  <a:cubicBezTo>
                    <a:pt x="50" y="117"/>
                    <a:pt x="47" y="113"/>
                    <a:pt x="42" y="108"/>
                  </a:cubicBezTo>
                  <a:cubicBezTo>
                    <a:pt x="37" y="104"/>
                    <a:pt x="30" y="96"/>
                    <a:pt x="29" y="93"/>
                  </a:cubicBezTo>
                  <a:cubicBezTo>
                    <a:pt x="27" y="88"/>
                    <a:pt x="26" y="80"/>
                    <a:pt x="27" y="68"/>
                  </a:cubicBezTo>
                  <a:cubicBezTo>
                    <a:pt x="29" y="55"/>
                    <a:pt x="33" y="49"/>
                    <a:pt x="32" y="37"/>
                  </a:cubicBezTo>
                  <a:cubicBezTo>
                    <a:pt x="31" y="27"/>
                    <a:pt x="20" y="20"/>
                    <a:pt x="19" y="25"/>
                  </a:cubicBezTo>
                  <a:cubicBezTo>
                    <a:pt x="17" y="29"/>
                    <a:pt x="6" y="54"/>
                    <a:pt x="5" y="60"/>
                  </a:cubicBezTo>
                  <a:cubicBezTo>
                    <a:pt x="3" y="65"/>
                    <a:pt x="1" y="94"/>
                    <a:pt x="0" y="101"/>
                  </a:cubicBezTo>
                  <a:cubicBezTo>
                    <a:pt x="0" y="107"/>
                    <a:pt x="5" y="115"/>
                    <a:pt x="12" y="124"/>
                  </a:cubicBezTo>
                  <a:cubicBezTo>
                    <a:pt x="19" y="134"/>
                    <a:pt x="37" y="159"/>
                    <a:pt x="38" y="167"/>
                  </a:cubicBezTo>
                  <a:cubicBezTo>
                    <a:pt x="38" y="188"/>
                    <a:pt x="38" y="188"/>
                    <a:pt x="38" y="188"/>
                  </a:cubicBezTo>
                  <a:cubicBezTo>
                    <a:pt x="89" y="188"/>
                    <a:pt x="89" y="188"/>
                    <a:pt x="89" y="188"/>
                  </a:cubicBezTo>
                  <a:cubicBezTo>
                    <a:pt x="89" y="170"/>
                    <a:pt x="89" y="170"/>
                    <a:pt x="89" y="170"/>
                  </a:cubicBezTo>
                  <a:cubicBezTo>
                    <a:pt x="89" y="165"/>
                    <a:pt x="90" y="162"/>
                    <a:pt x="90" y="157"/>
                  </a:cubicBezTo>
                  <a:cubicBezTo>
                    <a:pt x="90" y="151"/>
                    <a:pt x="87" y="151"/>
                    <a:pt x="87" y="133"/>
                  </a:cubicBezTo>
                  <a:cubicBezTo>
                    <a:pt x="87" y="123"/>
                    <a:pt x="78" y="108"/>
                    <a:pt x="73" y="101"/>
                  </a:cubicBezTo>
                  <a:moveTo>
                    <a:pt x="208" y="60"/>
                  </a:moveTo>
                  <a:cubicBezTo>
                    <a:pt x="207" y="54"/>
                    <a:pt x="196" y="29"/>
                    <a:pt x="194" y="25"/>
                  </a:cubicBezTo>
                  <a:cubicBezTo>
                    <a:pt x="193" y="20"/>
                    <a:pt x="182" y="27"/>
                    <a:pt x="181" y="37"/>
                  </a:cubicBezTo>
                  <a:cubicBezTo>
                    <a:pt x="180" y="49"/>
                    <a:pt x="184" y="55"/>
                    <a:pt x="186" y="68"/>
                  </a:cubicBezTo>
                  <a:cubicBezTo>
                    <a:pt x="187" y="80"/>
                    <a:pt x="186" y="88"/>
                    <a:pt x="184" y="93"/>
                  </a:cubicBezTo>
                  <a:cubicBezTo>
                    <a:pt x="183" y="96"/>
                    <a:pt x="176" y="104"/>
                    <a:pt x="171" y="108"/>
                  </a:cubicBezTo>
                  <a:cubicBezTo>
                    <a:pt x="166" y="113"/>
                    <a:pt x="163" y="117"/>
                    <a:pt x="163" y="117"/>
                  </a:cubicBezTo>
                  <a:cubicBezTo>
                    <a:pt x="163" y="117"/>
                    <a:pt x="162" y="111"/>
                    <a:pt x="167" y="106"/>
                  </a:cubicBezTo>
                  <a:cubicBezTo>
                    <a:pt x="174" y="99"/>
                    <a:pt x="179" y="94"/>
                    <a:pt x="181" y="90"/>
                  </a:cubicBezTo>
                  <a:cubicBezTo>
                    <a:pt x="183" y="79"/>
                    <a:pt x="178" y="72"/>
                    <a:pt x="175" y="71"/>
                  </a:cubicBezTo>
                  <a:cubicBezTo>
                    <a:pt x="173" y="70"/>
                    <a:pt x="162" y="82"/>
                    <a:pt x="159" y="84"/>
                  </a:cubicBezTo>
                  <a:cubicBezTo>
                    <a:pt x="156" y="86"/>
                    <a:pt x="144" y="95"/>
                    <a:pt x="140" y="101"/>
                  </a:cubicBezTo>
                  <a:cubicBezTo>
                    <a:pt x="135" y="108"/>
                    <a:pt x="125" y="123"/>
                    <a:pt x="125" y="133"/>
                  </a:cubicBezTo>
                  <a:cubicBezTo>
                    <a:pt x="125" y="151"/>
                    <a:pt x="122" y="151"/>
                    <a:pt x="122" y="157"/>
                  </a:cubicBezTo>
                  <a:cubicBezTo>
                    <a:pt x="122" y="162"/>
                    <a:pt x="124" y="165"/>
                    <a:pt x="124" y="170"/>
                  </a:cubicBezTo>
                  <a:cubicBezTo>
                    <a:pt x="124" y="188"/>
                    <a:pt x="124" y="188"/>
                    <a:pt x="124" y="188"/>
                  </a:cubicBezTo>
                  <a:cubicBezTo>
                    <a:pt x="175" y="188"/>
                    <a:pt x="175" y="188"/>
                    <a:pt x="175" y="188"/>
                  </a:cubicBezTo>
                  <a:cubicBezTo>
                    <a:pt x="175" y="167"/>
                    <a:pt x="175" y="167"/>
                    <a:pt x="175" y="167"/>
                  </a:cubicBezTo>
                  <a:cubicBezTo>
                    <a:pt x="176" y="159"/>
                    <a:pt x="193" y="134"/>
                    <a:pt x="201" y="124"/>
                  </a:cubicBezTo>
                  <a:cubicBezTo>
                    <a:pt x="208" y="115"/>
                    <a:pt x="213" y="107"/>
                    <a:pt x="213" y="101"/>
                  </a:cubicBezTo>
                  <a:cubicBezTo>
                    <a:pt x="212" y="94"/>
                    <a:pt x="210" y="65"/>
                    <a:pt x="208" y="60"/>
                  </a:cubicBezTo>
                </a:path>
              </a:pathLst>
            </a:custGeom>
            <a:solidFill>
              <a:schemeClr val="bg1"/>
            </a:solidFill>
            <a:ln>
              <a:noFill/>
            </a:ln>
          </p:spPr>
          <p:txBody>
            <a:bodyPr vert="horz" wrap="square" lIns="91440" tIns="45720" rIns="91440" bIns="45720" numCol="1" anchor="t" anchorCtr="0" compatLnSpc="1"/>
            <a:lstStyle/>
            <a:p>
              <a:endParaRPr lang="en-US"/>
            </a:p>
          </p:txBody>
        </p:sp>
      </p:grpSp>
      <p:pic>
        <p:nvPicPr>
          <p:cNvPr id="143" name="picture 143">
            <a:extLst>
              <a:ext uri="{FF2B5EF4-FFF2-40B4-BE49-F238E27FC236}">
                <a16:creationId xmlns:a16="http://schemas.microsoft.com/office/drawing/2014/main" id="{31A8D355-5B1C-D402-70B5-89DF9FE5D477}"/>
              </a:ext>
            </a:extLst>
          </p:cNvPr>
          <p:cNvPicPr>
            <a:picLocks noChangeAspect="1"/>
          </p:cNvPicPr>
          <p:nvPr/>
        </p:nvPicPr>
        <p:blipFill>
          <a:blip r:embed="rId3"/>
          <a:stretch>
            <a:fillRect/>
          </a:stretch>
        </p:blipFill>
        <p:spPr>
          <a:xfrm rot="21600000">
            <a:off x="10701527" y="150876"/>
            <a:ext cx="1359407" cy="518160"/>
          </a:xfrm>
          <a:prstGeom prst="rect">
            <a:avLst/>
          </a:prstGeom>
        </p:spPr>
      </p:pic>
      <p:pic>
        <p:nvPicPr>
          <p:cNvPr id="1317" name="picture 1317">
            <a:extLst>
              <a:ext uri="{FF2B5EF4-FFF2-40B4-BE49-F238E27FC236}">
                <a16:creationId xmlns:a16="http://schemas.microsoft.com/office/drawing/2014/main" id="{B0AB2E6F-D1DE-B1E1-2C5B-10CD69123C86}"/>
              </a:ext>
            </a:extLst>
          </p:cNvPr>
          <p:cNvPicPr>
            <a:picLocks noChangeAspect="1"/>
          </p:cNvPicPr>
          <p:nvPr/>
        </p:nvPicPr>
        <p:blipFill>
          <a:blip r:embed="rId4"/>
          <a:stretch>
            <a:fillRect/>
          </a:stretch>
        </p:blipFill>
        <p:spPr>
          <a:xfrm rot="21600000">
            <a:off x="182879" y="79248"/>
            <a:ext cx="3276600" cy="589787"/>
          </a:xfrm>
          <a:prstGeom prst="rect">
            <a:avLst/>
          </a:prstGeom>
        </p:spPr>
      </p:pic>
      <p:sp>
        <p:nvSpPr>
          <p:cNvPr id="3" name="文本框 2">
            <a:extLst>
              <a:ext uri="{FF2B5EF4-FFF2-40B4-BE49-F238E27FC236}">
                <a16:creationId xmlns:a16="http://schemas.microsoft.com/office/drawing/2014/main" id="{599A6F6C-4417-DAD1-7527-CD206D7EB25F}"/>
              </a:ext>
            </a:extLst>
          </p:cNvPr>
          <p:cNvSpPr txBox="1"/>
          <p:nvPr/>
        </p:nvSpPr>
        <p:spPr>
          <a:xfrm>
            <a:off x="555171" y="4924700"/>
            <a:ext cx="4919354" cy="1015663"/>
          </a:xfrm>
          <a:prstGeom prst="rect">
            <a:avLst/>
          </a:prstGeom>
          <a:noFill/>
        </p:spPr>
        <p:txBody>
          <a:bodyPr wrap="square">
            <a:spAutoFit/>
          </a:bodyPr>
          <a:lstStyle/>
          <a:p>
            <a:r>
              <a:rPr lang="zh-CN" altLang="en-US" dirty="0"/>
              <a:t>本系统在</a:t>
            </a:r>
            <a:r>
              <a:rPr lang="en-US" altLang="zh-CN" dirty="0"/>
              <a:t>50</a:t>
            </a:r>
            <a:r>
              <a:rPr lang="zh-CN" altLang="en-US" dirty="0"/>
              <a:t>个测试样本中实现了</a:t>
            </a:r>
            <a:r>
              <a:rPr lang="en-US" altLang="zh-CN" sz="2400" dirty="0">
                <a:solidFill>
                  <a:srgbClr val="C00000"/>
                </a:solidFill>
              </a:rPr>
              <a:t>100%</a:t>
            </a:r>
            <a:r>
              <a:rPr lang="zh-CN" altLang="en-US" dirty="0"/>
              <a:t>的读数成功率，其中</a:t>
            </a:r>
            <a:r>
              <a:rPr lang="en-US" altLang="zh-CN" dirty="0"/>
              <a:t>54%</a:t>
            </a:r>
            <a:r>
              <a:rPr lang="zh-CN" altLang="en-US" dirty="0"/>
              <a:t>的读数结果与人工完全一致，表明系统具有良好的稳定性与准确性。</a:t>
            </a:r>
          </a:p>
        </p:txBody>
      </p:sp>
      <p:pic>
        <p:nvPicPr>
          <p:cNvPr id="5" name="图片 4">
            <a:extLst>
              <a:ext uri="{FF2B5EF4-FFF2-40B4-BE49-F238E27FC236}">
                <a16:creationId xmlns:a16="http://schemas.microsoft.com/office/drawing/2014/main" id="{D465F664-7399-6738-D54B-7CCC746BA6FE}"/>
              </a:ext>
            </a:extLst>
          </p:cNvPr>
          <p:cNvPicPr>
            <a:picLocks noChangeAspect="1"/>
          </p:cNvPicPr>
          <p:nvPr/>
        </p:nvPicPr>
        <p:blipFill>
          <a:blip r:embed="rId5"/>
          <a:stretch>
            <a:fillRect/>
          </a:stretch>
        </p:blipFill>
        <p:spPr>
          <a:xfrm>
            <a:off x="1383791" y="1674421"/>
            <a:ext cx="3588683" cy="3076014"/>
          </a:xfrm>
          <a:prstGeom prst="rect">
            <a:avLst/>
          </a:prstGeom>
        </p:spPr>
      </p:pic>
      <p:pic>
        <p:nvPicPr>
          <p:cNvPr id="7" name="图片 6">
            <a:extLst>
              <a:ext uri="{FF2B5EF4-FFF2-40B4-BE49-F238E27FC236}">
                <a16:creationId xmlns:a16="http://schemas.microsoft.com/office/drawing/2014/main" id="{D8407EB1-7702-DCD8-2388-D82755C52C3D}"/>
              </a:ext>
            </a:extLst>
          </p:cNvPr>
          <p:cNvPicPr>
            <a:picLocks noChangeAspect="1"/>
          </p:cNvPicPr>
          <p:nvPr/>
        </p:nvPicPr>
        <p:blipFill>
          <a:blip r:embed="rId6"/>
          <a:stretch>
            <a:fillRect/>
          </a:stretch>
        </p:blipFill>
        <p:spPr>
          <a:xfrm>
            <a:off x="6148307" y="1890992"/>
            <a:ext cx="5126692" cy="3076015"/>
          </a:xfrm>
          <a:prstGeom prst="rect">
            <a:avLst/>
          </a:prstGeom>
        </p:spPr>
      </p:pic>
      <p:sp>
        <p:nvSpPr>
          <p:cNvPr id="9" name="文本框 8">
            <a:extLst>
              <a:ext uri="{FF2B5EF4-FFF2-40B4-BE49-F238E27FC236}">
                <a16:creationId xmlns:a16="http://schemas.microsoft.com/office/drawing/2014/main" id="{306A52D2-1D07-7275-8DCC-8DE923031CF6}"/>
              </a:ext>
            </a:extLst>
          </p:cNvPr>
          <p:cNvSpPr txBox="1"/>
          <p:nvPr/>
        </p:nvSpPr>
        <p:spPr>
          <a:xfrm>
            <a:off x="6094022" y="5040672"/>
            <a:ext cx="6097978" cy="1292662"/>
          </a:xfrm>
          <a:prstGeom prst="rect">
            <a:avLst/>
          </a:prstGeom>
          <a:noFill/>
        </p:spPr>
        <p:txBody>
          <a:bodyPr wrap="square">
            <a:spAutoFit/>
          </a:bodyPr>
          <a:lstStyle/>
          <a:p>
            <a:r>
              <a:rPr lang="zh-CN" altLang="en-US" dirty="0"/>
              <a:t>此图进一步展示了其余</a:t>
            </a:r>
            <a:r>
              <a:rPr lang="en-US" altLang="zh-CN" dirty="0"/>
              <a:t>23</a:t>
            </a:r>
            <a:r>
              <a:rPr lang="zh-CN" altLang="en-US" dirty="0"/>
              <a:t>个存在误差的读数，其误差均控制在</a:t>
            </a:r>
            <a:r>
              <a:rPr lang="en-US" altLang="zh-CN" dirty="0"/>
              <a:t>0.8%</a:t>
            </a:r>
            <a:r>
              <a:rPr lang="zh-CN" altLang="en-US" dirty="0"/>
              <a:t>以内，可以发现大部分误差小于</a:t>
            </a:r>
            <a:r>
              <a:rPr lang="en-US" altLang="zh-CN" sz="2400" dirty="0">
                <a:solidFill>
                  <a:srgbClr val="C00000"/>
                </a:solidFill>
              </a:rPr>
              <a:t>0.5%</a:t>
            </a:r>
            <a:r>
              <a:rPr lang="zh-CN" altLang="en-US" dirty="0"/>
              <a:t>，说明本系统即便在存在微小误差的情况下，整体读数精度依然非常可观，</a:t>
            </a:r>
          </a:p>
        </p:txBody>
      </p:sp>
    </p:spTree>
    <p:extLst>
      <p:ext uri="{BB962C8B-B14F-4D97-AF65-F5344CB8AC3E}">
        <p14:creationId xmlns:p14="http://schemas.microsoft.com/office/powerpoint/2010/main" val="1525783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9877C0-FB71-B0FB-0C73-84FF4A4CE172}"/>
            </a:ext>
          </a:extLst>
        </p:cNvPr>
        <p:cNvGrpSpPr/>
        <p:nvPr/>
      </p:nvGrpSpPr>
      <p:grpSpPr>
        <a:xfrm>
          <a:off x="0" y="0"/>
          <a:ext cx="0" cy="0"/>
          <a:chOff x="0" y="0"/>
          <a:chExt cx="0" cy="0"/>
        </a:xfrm>
      </p:grpSpPr>
      <p:grpSp>
        <p:nvGrpSpPr>
          <p:cNvPr id="25" name="组合 22">
            <a:extLst>
              <a:ext uri="{FF2B5EF4-FFF2-40B4-BE49-F238E27FC236}">
                <a16:creationId xmlns:a16="http://schemas.microsoft.com/office/drawing/2014/main" id="{43A39B72-3B68-D01A-82A1-5A6383803934}"/>
              </a:ext>
            </a:extLst>
          </p:cNvPr>
          <p:cNvGrpSpPr/>
          <p:nvPr/>
        </p:nvGrpSpPr>
        <p:grpSpPr bwMode="auto">
          <a:xfrm>
            <a:off x="2971916" y="991803"/>
            <a:ext cx="6340197" cy="580378"/>
            <a:chOff x="2942582" y="1042276"/>
            <a:chExt cx="6337838" cy="580711"/>
          </a:xfrm>
        </p:grpSpPr>
        <p:sp>
          <p:nvSpPr>
            <p:cNvPr id="26" name="矩形 23">
              <a:extLst>
                <a:ext uri="{FF2B5EF4-FFF2-40B4-BE49-F238E27FC236}">
                  <a16:creationId xmlns:a16="http://schemas.microsoft.com/office/drawing/2014/main" id="{82364901-9CFC-8C5F-F8AC-ADDA9B411051}"/>
                </a:ext>
              </a:extLst>
            </p:cNvPr>
            <p:cNvSpPr>
              <a:spLocks noChangeArrowheads="1"/>
            </p:cNvSpPr>
            <p:nvPr/>
          </p:nvSpPr>
          <p:spPr bwMode="auto">
            <a:xfrm>
              <a:off x="2942582" y="1124744"/>
              <a:ext cx="6337838" cy="498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Comic Sans MS" panose="030F0702030302020204" pitchFamily="66" charset="0"/>
                  <a:ea typeface="宋体" panose="02010600030101010101" pitchFamily="2" charset="-122"/>
                </a:defRPr>
              </a:lvl1pPr>
              <a:lvl2pPr marL="742950" indent="-285750">
                <a:defRPr b="1">
                  <a:solidFill>
                    <a:schemeClr val="tx1"/>
                  </a:solidFill>
                  <a:latin typeface="Comic Sans MS" panose="030F0702030302020204" pitchFamily="66" charset="0"/>
                  <a:ea typeface="宋体" panose="02010600030101010101" pitchFamily="2" charset="-122"/>
                </a:defRPr>
              </a:lvl2pPr>
              <a:lvl3pPr marL="1143000" indent="-228600">
                <a:defRPr b="1">
                  <a:solidFill>
                    <a:schemeClr val="tx1"/>
                  </a:solidFill>
                  <a:latin typeface="Comic Sans MS" panose="030F0702030302020204" pitchFamily="66" charset="0"/>
                  <a:ea typeface="宋体" panose="02010600030101010101" pitchFamily="2" charset="-122"/>
                </a:defRPr>
              </a:lvl3pPr>
              <a:lvl4pPr marL="1600200" indent="-228600">
                <a:defRPr b="1">
                  <a:solidFill>
                    <a:schemeClr val="tx1"/>
                  </a:solidFill>
                  <a:latin typeface="Comic Sans MS" panose="030F0702030302020204" pitchFamily="66" charset="0"/>
                  <a:ea typeface="宋体" panose="02010600030101010101" pitchFamily="2" charset="-122"/>
                </a:defRPr>
              </a:lvl4pPr>
              <a:lvl5pPr marL="2057400" indent="-22860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algn="ctr">
                <a:lnSpc>
                  <a:spcPct val="120000"/>
                </a:lnSpc>
              </a:pPr>
              <a:r>
                <a:rPr lang="zh-CN" altLang="en-US" sz="2400" dirty="0">
                  <a:solidFill>
                    <a:srgbClr val="0070C0"/>
                  </a:solidFill>
                  <a:latin typeface="微软雅黑" panose="020B0503020204020204" pitchFamily="34" charset="-122"/>
                  <a:ea typeface="微软雅黑" panose="020B0503020204020204" pitchFamily="34" charset="-122"/>
                </a:rPr>
                <a:t>现实研究价值：</a:t>
              </a:r>
              <a:r>
                <a:rPr lang="zh-CN" altLang="en-US" sz="2400" dirty="0">
                  <a:solidFill>
                    <a:srgbClr val="C00000"/>
                  </a:solidFill>
                  <a:latin typeface="微软雅黑" panose="020B0503020204020204" pitchFamily="34" charset="-122"/>
                  <a:ea typeface="微软雅黑" panose="020B0503020204020204" pitchFamily="34" charset="-122"/>
                </a:rPr>
                <a:t>工业仪表智能读数的三重变革</a:t>
              </a:r>
              <a:endParaRPr lang="zh-CN" altLang="en-US" sz="24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27" name="直接连接符 26">
              <a:extLst>
                <a:ext uri="{FF2B5EF4-FFF2-40B4-BE49-F238E27FC236}">
                  <a16:creationId xmlns:a16="http://schemas.microsoft.com/office/drawing/2014/main" id="{5BF868B8-6909-A5C8-AD20-182A8AB50447}"/>
                </a:ext>
              </a:extLst>
            </p:cNvPr>
            <p:cNvCxnSpPr/>
            <p:nvPr/>
          </p:nvCxnSpPr>
          <p:spPr bwMode="auto">
            <a:xfrm>
              <a:off x="5843649" y="1042276"/>
              <a:ext cx="504637" cy="0"/>
            </a:xfrm>
            <a:prstGeom prst="line">
              <a:avLst/>
            </a:prstGeom>
            <a:solidFill>
              <a:schemeClr val="accent1"/>
            </a:solidFill>
            <a:ln w="28575" cap="flat" cmpd="sng" algn="ctr">
              <a:solidFill>
                <a:schemeClr val="tx1">
                  <a:lumMod val="75000"/>
                  <a:lumOff val="25000"/>
                </a:schemeClr>
              </a:solidFill>
              <a:prstDash val="solid"/>
              <a:round/>
              <a:headEnd type="none" w="med" len="med"/>
              <a:tailEnd type="none" w="med" len="med"/>
            </a:ln>
            <a:effectLst/>
          </p:spPr>
        </p:cxnSp>
      </p:grpSp>
      <p:sp>
        <p:nvSpPr>
          <p:cNvPr id="28" name="矩形 27">
            <a:extLst>
              <a:ext uri="{FF2B5EF4-FFF2-40B4-BE49-F238E27FC236}">
                <a16:creationId xmlns:a16="http://schemas.microsoft.com/office/drawing/2014/main" id="{B7400724-7F16-8B37-2A40-30EBFBDD9537}"/>
              </a:ext>
            </a:extLst>
          </p:cNvPr>
          <p:cNvSpPr/>
          <p:nvPr/>
        </p:nvSpPr>
        <p:spPr>
          <a:xfrm>
            <a:off x="917001" y="1977369"/>
            <a:ext cx="6320406" cy="4296244"/>
          </a:xfrm>
          <a:prstGeom prst="rect">
            <a:avLst/>
          </a:prstGeom>
        </p:spPr>
        <p:txBody>
          <a:bodyPr wrap="square">
            <a:noAutofit/>
          </a:bodyPr>
          <a:lstStyle/>
          <a:p>
            <a:pPr algn="l">
              <a:lnSpc>
                <a:spcPts val="2143"/>
              </a:lnSpc>
              <a:spcBef>
                <a:spcPts val="1029"/>
              </a:spcBef>
              <a:spcAft>
                <a:spcPts val="1029"/>
              </a:spcAft>
              <a:buFont typeface="+mj-lt"/>
              <a:buAutoNum type="arabicPeriod"/>
            </a:pPr>
            <a:r>
              <a:rPr lang="zh-CN" altLang="en-US" sz="2000" b="1" i="0" dirty="0">
                <a:solidFill>
                  <a:srgbClr val="404040"/>
                </a:solidFill>
                <a:effectLst/>
                <a:latin typeface="DeepSeek-CJK-patch"/>
              </a:rPr>
              <a:t>解决传统监测痛点</a:t>
            </a:r>
            <a:br>
              <a:rPr lang="zh-CN" altLang="en-US" sz="2000" b="0" i="0" dirty="0">
                <a:solidFill>
                  <a:srgbClr val="404040"/>
                </a:solidFill>
                <a:effectLst/>
                <a:latin typeface="DeepSeek-CJK-patch"/>
              </a:rPr>
            </a:br>
            <a:r>
              <a:rPr lang="en-US" altLang="zh-CN" sz="2000" b="0" i="0" dirty="0">
                <a:solidFill>
                  <a:srgbClr val="404040"/>
                </a:solidFill>
                <a:effectLst/>
                <a:latin typeface="DeepSeek-CJK-patch"/>
              </a:rPr>
              <a:t>• </a:t>
            </a:r>
            <a:r>
              <a:rPr lang="zh-CN" altLang="en-US" sz="2000" b="0" i="0" dirty="0">
                <a:solidFill>
                  <a:srgbClr val="404040"/>
                </a:solidFill>
                <a:effectLst/>
                <a:latin typeface="DeepSeek-CJK-patch"/>
              </a:rPr>
              <a:t>人工读数效率低下（单次操作耗时</a:t>
            </a:r>
            <a:r>
              <a:rPr lang="en-US" altLang="zh-CN" sz="2000" b="0" i="0" dirty="0">
                <a:solidFill>
                  <a:srgbClr val="404040"/>
                </a:solidFill>
                <a:effectLst/>
                <a:latin typeface="DeepSeek-CJK-patch"/>
              </a:rPr>
              <a:t>2-3</a:t>
            </a:r>
            <a:r>
              <a:rPr lang="zh-CN" altLang="en-US" sz="2000" b="0" i="0" dirty="0">
                <a:solidFill>
                  <a:srgbClr val="404040"/>
                </a:solidFill>
                <a:effectLst/>
                <a:latin typeface="DeepSeek-CJK-patch"/>
              </a:rPr>
              <a:t>分钟）</a:t>
            </a:r>
            <a:br>
              <a:rPr lang="zh-CN" altLang="en-US" sz="2000" b="0" i="0" dirty="0">
                <a:solidFill>
                  <a:srgbClr val="404040"/>
                </a:solidFill>
                <a:effectLst/>
                <a:latin typeface="DeepSeek-CJK-patch"/>
              </a:rPr>
            </a:br>
            <a:r>
              <a:rPr lang="en-US" altLang="zh-CN" sz="2000" b="0" i="0" dirty="0">
                <a:solidFill>
                  <a:srgbClr val="404040"/>
                </a:solidFill>
                <a:effectLst/>
                <a:latin typeface="DeepSeek-CJK-patch"/>
              </a:rPr>
              <a:t>• </a:t>
            </a:r>
            <a:r>
              <a:rPr lang="zh-CN" altLang="en-US" sz="2000" b="0" i="0" dirty="0">
                <a:solidFill>
                  <a:srgbClr val="404040"/>
                </a:solidFill>
                <a:effectLst/>
                <a:latin typeface="DeepSeek-CJK-patch"/>
              </a:rPr>
              <a:t>人工长期作业导致较高的仪表误读</a:t>
            </a:r>
            <a:r>
              <a:rPr lang="en-US" altLang="zh-CN" sz="2000" b="0" i="0" dirty="0">
                <a:solidFill>
                  <a:srgbClr val="404040"/>
                </a:solidFill>
                <a:effectLst/>
                <a:latin typeface="DeepSeek-CJK-patch"/>
              </a:rPr>
              <a:t>/</a:t>
            </a:r>
            <a:r>
              <a:rPr lang="zh-CN" altLang="en-US" sz="2000" b="0" i="0" dirty="0">
                <a:solidFill>
                  <a:srgbClr val="404040"/>
                </a:solidFill>
                <a:effectLst/>
                <a:latin typeface="DeepSeek-CJK-patch"/>
              </a:rPr>
              <a:t>漏读率</a:t>
            </a:r>
            <a:br>
              <a:rPr lang="zh-CN" altLang="en-US" sz="2000" b="0" i="0" dirty="0">
                <a:solidFill>
                  <a:srgbClr val="404040"/>
                </a:solidFill>
                <a:effectLst/>
                <a:latin typeface="DeepSeek-CJK-patch"/>
              </a:rPr>
            </a:br>
            <a:r>
              <a:rPr lang="en-US" altLang="zh-CN" sz="2000" b="0" i="0" dirty="0">
                <a:solidFill>
                  <a:srgbClr val="404040"/>
                </a:solidFill>
                <a:effectLst/>
                <a:latin typeface="DeepSeek-CJK-patch"/>
              </a:rPr>
              <a:t>• </a:t>
            </a:r>
            <a:r>
              <a:rPr lang="zh-CN" altLang="en-US" sz="2000" b="0" i="0" dirty="0">
                <a:solidFill>
                  <a:srgbClr val="404040"/>
                </a:solidFill>
                <a:effectLst/>
                <a:latin typeface="DeepSeek-CJK-patch"/>
              </a:rPr>
              <a:t>传统图像算法受光照</a:t>
            </a:r>
            <a:r>
              <a:rPr lang="en-US" altLang="zh-CN" sz="2000" b="0" i="0" dirty="0">
                <a:solidFill>
                  <a:srgbClr val="404040"/>
                </a:solidFill>
                <a:effectLst/>
                <a:latin typeface="DeepSeek-CJK-patch"/>
              </a:rPr>
              <a:t>/</a:t>
            </a:r>
            <a:r>
              <a:rPr lang="zh-CN" altLang="en-US" sz="2000" b="0" i="0" dirty="0">
                <a:solidFill>
                  <a:srgbClr val="404040"/>
                </a:solidFill>
                <a:effectLst/>
                <a:latin typeface="DeepSeek-CJK-patch"/>
              </a:rPr>
              <a:t>角度</a:t>
            </a:r>
            <a:r>
              <a:rPr lang="en-US" altLang="zh-CN" sz="2000" b="0" i="0" dirty="0">
                <a:solidFill>
                  <a:srgbClr val="404040"/>
                </a:solidFill>
                <a:effectLst/>
                <a:latin typeface="DeepSeek-CJK-patch"/>
              </a:rPr>
              <a:t>/</a:t>
            </a:r>
            <a:r>
              <a:rPr lang="zh-CN" altLang="en-US" sz="2000" b="0" i="0" dirty="0">
                <a:solidFill>
                  <a:srgbClr val="404040"/>
                </a:solidFill>
                <a:effectLst/>
                <a:latin typeface="DeepSeek-CJK-patch"/>
              </a:rPr>
              <a:t>类型限制（鲁棒性不足）</a:t>
            </a:r>
          </a:p>
          <a:p>
            <a:pPr algn="l">
              <a:lnSpc>
                <a:spcPts val="2143"/>
              </a:lnSpc>
              <a:spcBef>
                <a:spcPts val="300"/>
              </a:spcBef>
              <a:spcAft>
                <a:spcPts val="1029"/>
              </a:spcAft>
              <a:buFont typeface="+mj-lt"/>
              <a:buAutoNum type="arabicPeriod"/>
            </a:pPr>
            <a:r>
              <a:rPr lang="zh-CN" altLang="en-US" sz="2000" b="1" i="0" dirty="0">
                <a:solidFill>
                  <a:srgbClr val="404040"/>
                </a:solidFill>
                <a:effectLst/>
                <a:latin typeface="DeepSeek-CJK-patch"/>
              </a:rPr>
              <a:t>工业应用价值</a:t>
            </a:r>
            <a:br>
              <a:rPr lang="zh-CN" altLang="en-US" sz="2000" b="0" i="0" dirty="0">
                <a:solidFill>
                  <a:srgbClr val="404040"/>
                </a:solidFill>
                <a:effectLst/>
                <a:latin typeface="DeepSeek-CJK-patch"/>
              </a:rPr>
            </a:br>
            <a:r>
              <a:rPr lang="zh-CN" altLang="en-US" sz="2000" b="0" i="0" dirty="0">
                <a:solidFill>
                  <a:srgbClr val="404040"/>
                </a:solidFill>
                <a:effectLst/>
                <a:latin typeface="DeepSeek-CJK-patch"/>
              </a:rPr>
              <a:t>▶ 推动工业</a:t>
            </a:r>
            <a:r>
              <a:rPr lang="en-US" altLang="zh-CN" sz="2000" b="0" i="0" dirty="0">
                <a:solidFill>
                  <a:srgbClr val="404040"/>
                </a:solidFill>
                <a:effectLst/>
                <a:latin typeface="DeepSeek-CJK-patch"/>
              </a:rPr>
              <a:t>4.0</a:t>
            </a:r>
            <a:r>
              <a:rPr lang="zh-CN" altLang="en-US" sz="2000" b="0" i="0" dirty="0">
                <a:solidFill>
                  <a:srgbClr val="404040"/>
                </a:solidFill>
                <a:effectLst/>
                <a:latin typeface="DeepSeek-CJK-patch"/>
              </a:rPr>
              <a:t>设备监测智能化进程</a:t>
            </a:r>
            <a:br>
              <a:rPr lang="zh-CN" altLang="en-US" sz="2000" b="0" i="0" dirty="0">
                <a:solidFill>
                  <a:srgbClr val="404040"/>
                </a:solidFill>
                <a:effectLst/>
                <a:latin typeface="DeepSeek-CJK-patch"/>
              </a:rPr>
            </a:br>
            <a:r>
              <a:rPr lang="zh-CN" altLang="en-US" sz="2000" b="0" i="0" dirty="0">
                <a:solidFill>
                  <a:srgbClr val="404040"/>
                </a:solidFill>
                <a:effectLst/>
                <a:latin typeface="DeepSeek-CJK-patch"/>
              </a:rPr>
              <a:t>▶ 兼容复杂工况（如不均匀光照等条件）</a:t>
            </a:r>
            <a:br>
              <a:rPr lang="zh-CN" altLang="en-US" sz="2000" b="0" i="0" dirty="0">
                <a:solidFill>
                  <a:srgbClr val="404040"/>
                </a:solidFill>
                <a:effectLst/>
                <a:latin typeface="DeepSeek-CJK-patch"/>
              </a:rPr>
            </a:br>
            <a:r>
              <a:rPr lang="zh-CN" altLang="en-US" sz="2000" b="0" i="0" dirty="0">
                <a:solidFill>
                  <a:srgbClr val="404040"/>
                </a:solidFill>
                <a:effectLst/>
                <a:latin typeface="DeepSeek-CJK-patch"/>
              </a:rPr>
              <a:t>▶ 覆盖能源</a:t>
            </a:r>
            <a:r>
              <a:rPr lang="en-US" altLang="zh-CN" sz="2000" b="0" i="0" dirty="0">
                <a:solidFill>
                  <a:srgbClr val="404040"/>
                </a:solidFill>
                <a:effectLst/>
                <a:latin typeface="DeepSeek-CJK-patch"/>
              </a:rPr>
              <a:t>/</a:t>
            </a:r>
            <a:r>
              <a:rPr lang="zh-CN" altLang="en-US" sz="2000" b="0" i="0" dirty="0">
                <a:solidFill>
                  <a:srgbClr val="404040"/>
                </a:solidFill>
                <a:effectLst/>
                <a:latin typeface="DeepSeek-CJK-patch"/>
              </a:rPr>
              <a:t>环保</a:t>
            </a:r>
            <a:r>
              <a:rPr lang="en-US" altLang="zh-CN" sz="2000" b="0" i="0" dirty="0">
                <a:solidFill>
                  <a:srgbClr val="404040"/>
                </a:solidFill>
                <a:effectLst/>
                <a:latin typeface="DeepSeek-CJK-patch"/>
              </a:rPr>
              <a:t>/</a:t>
            </a:r>
            <a:r>
              <a:rPr lang="zh-CN" altLang="en-US" sz="2000" b="0" i="0" dirty="0">
                <a:solidFill>
                  <a:srgbClr val="404040"/>
                </a:solidFill>
                <a:effectLst/>
                <a:latin typeface="DeepSeek-CJK-patch"/>
              </a:rPr>
              <a:t>制造等领域主流仪表类型</a:t>
            </a:r>
            <a:endParaRPr lang="en-US" altLang="zh-CN" sz="2000" b="0" i="0" dirty="0">
              <a:solidFill>
                <a:srgbClr val="404040"/>
              </a:solidFill>
              <a:effectLst/>
              <a:latin typeface="DeepSeek-CJK-patch"/>
            </a:endParaRPr>
          </a:p>
          <a:p>
            <a:pPr>
              <a:lnSpc>
                <a:spcPts val="2143"/>
              </a:lnSpc>
              <a:spcBef>
                <a:spcPts val="300"/>
              </a:spcBef>
              <a:spcAft>
                <a:spcPts val="1029"/>
              </a:spcAft>
            </a:pPr>
            <a:r>
              <a:rPr lang="en-US" altLang="zh-CN" sz="2000" b="1" i="0" dirty="0">
                <a:solidFill>
                  <a:srgbClr val="404040"/>
                </a:solidFill>
                <a:effectLst/>
                <a:latin typeface="DeepSeek-CJK-patch"/>
              </a:rPr>
              <a:t>3.</a:t>
            </a:r>
            <a:r>
              <a:rPr lang="zh-CN" altLang="en-US" sz="2000" b="1" i="0" dirty="0">
                <a:solidFill>
                  <a:srgbClr val="404040"/>
                </a:solidFill>
                <a:effectLst/>
                <a:latin typeface="DeepSeek-CJK-patch"/>
              </a:rPr>
              <a:t>技术创新突破</a:t>
            </a:r>
            <a:br>
              <a:rPr lang="zh-CN" altLang="en-US" sz="2000" b="0" i="0" dirty="0">
                <a:solidFill>
                  <a:srgbClr val="404040"/>
                </a:solidFill>
                <a:effectLst/>
                <a:latin typeface="DeepSeek-CJK-patch"/>
              </a:rPr>
            </a:br>
            <a:r>
              <a:rPr lang="zh-CN" altLang="en-US" sz="2000" b="0" i="0" dirty="0">
                <a:solidFill>
                  <a:srgbClr val="404040"/>
                </a:solidFill>
                <a:effectLst/>
                <a:latin typeface="DeepSeek-CJK-patch"/>
              </a:rPr>
              <a:t>✓ 使用</a:t>
            </a:r>
            <a:r>
              <a:rPr lang="en-US" altLang="zh-CN" sz="2000" b="0" i="0" dirty="0">
                <a:solidFill>
                  <a:srgbClr val="404040"/>
                </a:solidFill>
                <a:effectLst/>
                <a:latin typeface="DeepSeek-CJK-patch"/>
              </a:rPr>
              <a:t>YOLOv8</a:t>
            </a:r>
            <a:r>
              <a:rPr lang="zh-CN" altLang="en-US" sz="2000" b="0" i="0" dirty="0">
                <a:solidFill>
                  <a:srgbClr val="404040"/>
                </a:solidFill>
                <a:effectLst/>
                <a:latin typeface="DeepSeek-CJK-patch"/>
              </a:rPr>
              <a:t>融合双模态识别架构</a:t>
            </a:r>
            <a:br>
              <a:rPr lang="zh-CN" altLang="en-US" sz="2000" b="0" i="0" dirty="0">
                <a:solidFill>
                  <a:srgbClr val="404040"/>
                </a:solidFill>
                <a:effectLst/>
                <a:latin typeface="DeepSeek-CJK-patch"/>
              </a:rPr>
            </a:br>
            <a:r>
              <a:rPr lang="zh-CN" altLang="en-US" sz="2000" b="0" i="0" dirty="0">
                <a:solidFill>
                  <a:srgbClr val="404040"/>
                </a:solidFill>
                <a:effectLst/>
                <a:latin typeface="DeepSeek-CJK-patch"/>
              </a:rPr>
              <a:t>✓ 同步实现指针式仪表角度回归与数显式字符识别</a:t>
            </a:r>
            <a:br>
              <a:rPr lang="zh-CN" altLang="en-US" sz="2000" b="0" i="0" dirty="0">
                <a:solidFill>
                  <a:srgbClr val="404040"/>
                </a:solidFill>
                <a:effectLst/>
                <a:latin typeface="DeepSeek-CJK-patch"/>
              </a:rPr>
            </a:br>
            <a:r>
              <a:rPr lang="zh-CN" altLang="en-US" sz="2000" b="0" i="0" dirty="0">
                <a:solidFill>
                  <a:srgbClr val="404040"/>
                </a:solidFill>
                <a:effectLst/>
                <a:latin typeface="DeepSeek-CJK-patch"/>
              </a:rPr>
              <a:t>✓ 构建透视变换</a:t>
            </a:r>
            <a:r>
              <a:rPr lang="en-US" altLang="zh-CN" sz="2000" b="0" i="0" dirty="0">
                <a:solidFill>
                  <a:srgbClr val="404040"/>
                </a:solidFill>
                <a:effectLst/>
                <a:latin typeface="DeepSeek-CJK-patch"/>
              </a:rPr>
              <a:t>-</a:t>
            </a:r>
            <a:r>
              <a:rPr lang="zh-CN" altLang="en-US" sz="2000" b="0" i="0" dirty="0">
                <a:solidFill>
                  <a:srgbClr val="404040"/>
                </a:solidFill>
                <a:effectLst/>
                <a:latin typeface="DeepSeek-CJK-patch"/>
              </a:rPr>
              <a:t>目标检测</a:t>
            </a:r>
            <a:r>
              <a:rPr lang="en-US" altLang="zh-CN" sz="2000" b="0" i="0" dirty="0">
                <a:solidFill>
                  <a:srgbClr val="404040"/>
                </a:solidFill>
                <a:effectLst/>
                <a:latin typeface="DeepSeek-CJK-patch"/>
              </a:rPr>
              <a:t>-</a:t>
            </a:r>
            <a:r>
              <a:rPr lang="zh-CN" altLang="en-US" sz="2000" b="0" i="0" dirty="0">
                <a:solidFill>
                  <a:srgbClr val="404040"/>
                </a:solidFill>
                <a:effectLst/>
                <a:latin typeface="DeepSeek-CJK-patch"/>
              </a:rPr>
              <a:t>读数解析技术闭环</a:t>
            </a:r>
          </a:p>
          <a:p>
            <a:pPr algn="l">
              <a:lnSpc>
                <a:spcPts val="2143"/>
              </a:lnSpc>
              <a:spcBef>
                <a:spcPts val="300"/>
              </a:spcBef>
              <a:spcAft>
                <a:spcPts val="1029"/>
              </a:spcAft>
            </a:pPr>
            <a:endParaRPr lang="zh-CN" altLang="en-US" sz="2000" b="0" i="0" dirty="0">
              <a:solidFill>
                <a:srgbClr val="404040"/>
              </a:solidFill>
              <a:effectLst/>
              <a:latin typeface="DeepSeek-CJK-patch"/>
            </a:endParaRPr>
          </a:p>
        </p:txBody>
      </p:sp>
      <p:grpSp>
        <p:nvGrpSpPr>
          <p:cNvPr id="35" name="组合 34">
            <a:extLst>
              <a:ext uri="{FF2B5EF4-FFF2-40B4-BE49-F238E27FC236}">
                <a16:creationId xmlns:a16="http://schemas.microsoft.com/office/drawing/2014/main" id="{7A444289-DE0C-BAC9-3B23-A76B7FE1674F}"/>
              </a:ext>
            </a:extLst>
          </p:cNvPr>
          <p:cNvGrpSpPr/>
          <p:nvPr/>
        </p:nvGrpSpPr>
        <p:grpSpPr>
          <a:xfrm>
            <a:off x="10125074" y="4591421"/>
            <a:ext cx="1381559" cy="1388991"/>
            <a:chOff x="10066474" y="4591421"/>
            <a:chExt cx="1440160" cy="1388991"/>
          </a:xfrm>
        </p:grpSpPr>
        <p:sp>
          <p:nvSpPr>
            <p:cNvPr id="33" name="椭圆 32">
              <a:extLst>
                <a:ext uri="{FF2B5EF4-FFF2-40B4-BE49-F238E27FC236}">
                  <a16:creationId xmlns:a16="http://schemas.microsoft.com/office/drawing/2014/main" id="{997B0A60-A9AD-A652-EF62-D6AAD3E6C03A}"/>
                </a:ext>
              </a:extLst>
            </p:cNvPr>
            <p:cNvSpPr/>
            <p:nvPr/>
          </p:nvSpPr>
          <p:spPr>
            <a:xfrm>
              <a:off x="10066474" y="4591421"/>
              <a:ext cx="1440160" cy="138899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4" name="Freeform 54">
              <a:extLst>
                <a:ext uri="{FF2B5EF4-FFF2-40B4-BE49-F238E27FC236}">
                  <a16:creationId xmlns:a16="http://schemas.microsoft.com/office/drawing/2014/main" id="{67D34F83-BD8B-9F6F-20A2-A1A4F380EDAF}"/>
                </a:ext>
              </a:extLst>
            </p:cNvPr>
            <p:cNvSpPr>
              <a:spLocks noEditPoints="1"/>
            </p:cNvSpPr>
            <p:nvPr/>
          </p:nvSpPr>
          <p:spPr bwMode="auto">
            <a:xfrm>
              <a:off x="10307934" y="4869219"/>
              <a:ext cx="957241" cy="816985"/>
            </a:xfrm>
            <a:custGeom>
              <a:avLst/>
              <a:gdLst>
                <a:gd name="T0" fmla="*/ 154 w 213"/>
                <a:gd name="T1" fmla="*/ 52 h 188"/>
                <a:gd name="T2" fmla="*/ 115 w 213"/>
                <a:gd name="T3" fmla="*/ 91 h 188"/>
                <a:gd name="T4" fmla="*/ 98 w 213"/>
                <a:gd name="T5" fmla="*/ 91 h 188"/>
                <a:gd name="T6" fmla="*/ 59 w 213"/>
                <a:gd name="T7" fmla="*/ 52 h 188"/>
                <a:gd name="T8" fmla="*/ 59 w 213"/>
                <a:gd name="T9" fmla="*/ 11 h 188"/>
                <a:gd name="T10" fmla="*/ 100 w 213"/>
                <a:gd name="T11" fmla="*/ 11 h 188"/>
                <a:gd name="T12" fmla="*/ 106 w 213"/>
                <a:gd name="T13" fmla="*/ 17 h 188"/>
                <a:gd name="T14" fmla="*/ 113 w 213"/>
                <a:gd name="T15" fmla="*/ 11 h 188"/>
                <a:gd name="T16" fmla="*/ 154 w 213"/>
                <a:gd name="T17" fmla="*/ 11 h 188"/>
                <a:gd name="T18" fmla="*/ 154 w 213"/>
                <a:gd name="T19" fmla="*/ 52 h 188"/>
                <a:gd name="T20" fmla="*/ 73 w 213"/>
                <a:gd name="T21" fmla="*/ 101 h 188"/>
                <a:gd name="T22" fmla="*/ 54 w 213"/>
                <a:gd name="T23" fmla="*/ 84 h 188"/>
                <a:gd name="T24" fmla="*/ 37 w 213"/>
                <a:gd name="T25" fmla="*/ 71 h 188"/>
                <a:gd name="T26" fmla="*/ 32 w 213"/>
                <a:gd name="T27" fmla="*/ 90 h 188"/>
                <a:gd name="T28" fmla="*/ 46 w 213"/>
                <a:gd name="T29" fmla="*/ 106 h 188"/>
                <a:gd name="T30" fmla="*/ 50 w 213"/>
                <a:gd name="T31" fmla="*/ 117 h 188"/>
                <a:gd name="T32" fmla="*/ 42 w 213"/>
                <a:gd name="T33" fmla="*/ 108 h 188"/>
                <a:gd name="T34" fmla="*/ 29 w 213"/>
                <a:gd name="T35" fmla="*/ 93 h 188"/>
                <a:gd name="T36" fmla="*/ 27 w 213"/>
                <a:gd name="T37" fmla="*/ 68 h 188"/>
                <a:gd name="T38" fmla="*/ 32 w 213"/>
                <a:gd name="T39" fmla="*/ 37 h 188"/>
                <a:gd name="T40" fmla="*/ 19 w 213"/>
                <a:gd name="T41" fmla="*/ 25 h 188"/>
                <a:gd name="T42" fmla="*/ 5 w 213"/>
                <a:gd name="T43" fmla="*/ 60 h 188"/>
                <a:gd name="T44" fmla="*/ 0 w 213"/>
                <a:gd name="T45" fmla="*/ 101 h 188"/>
                <a:gd name="T46" fmla="*/ 12 w 213"/>
                <a:gd name="T47" fmla="*/ 124 h 188"/>
                <a:gd name="T48" fmla="*/ 38 w 213"/>
                <a:gd name="T49" fmla="*/ 167 h 188"/>
                <a:gd name="T50" fmla="*/ 38 w 213"/>
                <a:gd name="T51" fmla="*/ 188 h 188"/>
                <a:gd name="T52" fmla="*/ 89 w 213"/>
                <a:gd name="T53" fmla="*/ 188 h 188"/>
                <a:gd name="T54" fmla="*/ 89 w 213"/>
                <a:gd name="T55" fmla="*/ 170 h 188"/>
                <a:gd name="T56" fmla="*/ 90 w 213"/>
                <a:gd name="T57" fmla="*/ 157 h 188"/>
                <a:gd name="T58" fmla="*/ 87 w 213"/>
                <a:gd name="T59" fmla="*/ 133 h 188"/>
                <a:gd name="T60" fmla="*/ 73 w 213"/>
                <a:gd name="T61" fmla="*/ 101 h 188"/>
                <a:gd name="T62" fmla="*/ 208 w 213"/>
                <a:gd name="T63" fmla="*/ 60 h 188"/>
                <a:gd name="T64" fmla="*/ 194 w 213"/>
                <a:gd name="T65" fmla="*/ 25 h 188"/>
                <a:gd name="T66" fmla="*/ 181 w 213"/>
                <a:gd name="T67" fmla="*/ 37 h 188"/>
                <a:gd name="T68" fmla="*/ 186 w 213"/>
                <a:gd name="T69" fmla="*/ 68 h 188"/>
                <a:gd name="T70" fmla="*/ 184 w 213"/>
                <a:gd name="T71" fmla="*/ 93 h 188"/>
                <a:gd name="T72" fmla="*/ 171 w 213"/>
                <a:gd name="T73" fmla="*/ 108 h 188"/>
                <a:gd name="T74" fmla="*/ 163 w 213"/>
                <a:gd name="T75" fmla="*/ 117 h 188"/>
                <a:gd name="T76" fmla="*/ 167 w 213"/>
                <a:gd name="T77" fmla="*/ 106 h 188"/>
                <a:gd name="T78" fmla="*/ 181 w 213"/>
                <a:gd name="T79" fmla="*/ 90 h 188"/>
                <a:gd name="T80" fmla="*/ 175 w 213"/>
                <a:gd name="T81" fmla="*/ 71 h 188"/>
                <a:gd name="T82" fmla="*/ 159 w 213"/>
                <a:gd name="T83" fmla="*/ 84 h 188"/>
                <a:gd name="T84" fmla="*/ 140 w 213"/>
                <a:gd name="T85" fmla="*/ 101 h 188"/>
                <a:gd name="T86" fmla="*/ 125 w 213"/>
                <a:gd name="T87" fmla="*/ 133 h 188"/>
                <a:gd name="T88" fmla="*/ 122 w 213"/>
                <a:gd name="T89" fmla="*/ 157 h 188"/>
                <a:gd name="T90" fmla="*/ 124 w 213"/>
                <a:gd name="T91" fmla="*/ 170 h 188"/>
                <a:gd name="T92" fmla="*/ 124 w 213"/>
                <a:gd name="T93" fmla="*/ 188 h 188"/>
                <a:gd name="T94" fmla="*/ 175 w 213"/>
                <a:gd name="T95" fmla="*/ 188 h 188"/>
                <a:gd name="T96" fmla="*/ 175 w 213"/>
                <a:gd name="T97" fmla="*/ 167 h 188"/>
                <a:gd name="T98" fmla="*/ 201 w 213"/>
                <a:gd name="T99" fmla="*/ 124 h 188"/>
                <a:gd name="T100" fmla="*/ 213 w 213"/>
                <a:gd name="T101" fmla="*/ 101 h 188"/>
                <a:gd name="T102" fmla="*/ 208 w 213"/>
                <a:gd name="T103" fmla="*/ 6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88">
                  <a:moveTo>
                    <a:pt x="154" y="52"/>
                  </a:moveTo>
                  <a:cubicBezTo>
                    <a:pt x="115" y="91"/>
                    <a:pt x="115" y="91"/>
                    <a:pt x="115" y="91"/>
                  </a:cubicBezTo>
                  <a:cubicBezTo>
                    <a:pt x="110" y="95"/>
                    <a:pt x="103" y="95"/>
                    <a:pt x="98" y="91"/>
                  </a:cubicBezTo>
                  <a:cubicBezTo>
                    <a:pt x="59" y="52"/>
                    <a:pt x="59" y="52"/>
                    <a:pt x="59" y="52"/>
                  </a:cubicBezTo>
                  <a:cubicBezTo>
                    <a:pt x="48" y="40"/>
                    <a:pt x="48" y="22"/>
                    <a:pt x="59" y="11"/>
                  </a:cubicBezTo>
                  <a:cubicBezTo>
                    <a:pt x="71" y="0"/>
                    <a:pt x="89" y="0"/>
                    <a:pt x="100" y="11"/>
                  </a:cubicBezTo>
                  <a:cubicBezTo>
                    <a:pt x="106" y="17"/>
                    <a:pt x="106" y="17"/>
                    <a:pt x="106" y="17"/>
                  </a:cubicBezTo>
                  <a:cubicBezTo>
                    <a:pt x="113" y="11"/>
                    <a:pt x="113" y="11"/>
                    <a:pt x="113" y="11"/>
                  </a:cubicBezTo>
                  <a:cubicBezTo>
                    <a:pt x="124" y="0"/>
                    <a:pt x="142" y="0"/>
                    <a:pt x="154" y="11"/>
                  </a:cubicBezTo>
                  <a:cubicBezTo>
                    <a:pt x="165" y="22"/>
                    <a:pt x="165" y="40"/>
                    <a:pt x="154" y="52"/>
                  </a:cubicBezTo>
                  <a:moveTo>
                    <a:pt x="73" y="101"/>
                  </a:moveTo>
                  <a:cubicBezTo>
                    <a:pt x="69" y="95"/>
                    <a:pt x="56" y="86"/>
                    <a:pt x="54" y="84"/>
                  </a:cubicBezTo>
                  <a:cubicBezTo>
                    <a:pt x="51" y="82"/>
                    <a:pt x="40" y="70"/>
                    <a:pt x="37" y="71"/>
                  </a:cubicBezTo>
                  <a:cubicBezTo>
                    <a:pt x="35" y="72"/>
                    <a:pt x="29" y="79"/>
                    <a:pt x="32" y="90"/>
                  </a:cubicBezTo>
                  <a:cubicBezTo>
                    <a:pt x="33" y="94"/>
                    <a:pt x="39" y="99"/>
                    <a:pt x="46" y="106"/>
                  </a:cubicBezTo>
                  <a:cubicBezTo>
                    <a:pt x="51" y="111"/>
                    <a:pt x="50" y="117"/>
                    <a:pt x="50" y="117"/>
                  </a:cubicBezTo>
                  <a:cubicBezTo>
                    <a:pt x="50" y="117"/>
                    <a:pt x="47" y="113"/>
                    <a:pt x="42" y="108"/>
                  </a:cubicBezTo>
                  <a:cubicBezTo>
                    <a:pt x="37" y="104"/>
                    <a:pt x="30" y="96"/>
                    <a:pt x="29" y="93"/>
                  </a:cubicBezTo>
                  <a:cubicBezTo>
                    <a:pt x="27" y="88"/>
                    <a:pt x="26" y="80"/>
                    <a:pt x="27" y="68"/>
                  </a:cubicBezTo>
                  <a:cubicBezTo>
                    <a:pt x="29" y="55"/>
                    <a:pt x="33" y="49"/>
                    <a:pt x="32" y="37"/>
                  </a:cubicBezTo>
                  <a:cubicBezTo>
                    <a:pt x="31" y="27"/>
                    <a:pt x="20" y="20"/>
                    <a:pt x="19" y="25"/>
                  </a:cubicBezTo>
                  <a:cubicBezTo>
                    <a:pt x="17" y="29"/>
                    <a:pt x="6" y="54"/>
                    <a:pt x="5" y="60"/>
                  </a:cubicBezTo>
                  <a:cubicBezTo>
                    <a:pt x="3" y="65"/>
                    <a:pt x="1" y="94"/>
                    <a:pt x="0" y="101"/>
                  </a:cubicBezTo>
                  <a:cubicBezTo>
                    <a:pt x="0" y="107"/>
                    <a:pt x="5" y="115"/>
                    <a:pt x="12" y="124"/>
                  </a:cubicBezTo>
                  <a:cubicBezTo>
                    <a:pt x="19" y="134"/>
                    <a:pt x="37" y="159"/>
                    <a:pt x="38" y="167"/>
                  </a:cubicBezTo>
                  <a:cubicBezTo>
                    <a:pt x="38" y="188"/>
                    <a:pt x="38" y="188"/>
                    <a:pt x="38" y="188"/>
                  </a:cubicBezTo>
                  <a:cubicBezTo>
                    <a:pt x="89" y="188"/>
                    <a:pt x="89" y="188"/>
                    <a:pt x="89" y="188"/>
                  </a:cubicBezTo>
                  <a:cubicBezTo>
                    <a:pt x="89" y="170"/>
                    <a:pt x="89" y="170"/>
                    <a:pt x="89" y="170"/>
                  </a:cubicBezTo>
                  <a:cubicBezTo>
                    <a:pt x="89" y="165"/>
                    <a:pt x="90" y="162"/>
                    <a:pt x="90" y="157"/>
                  </a:cubicBezTo>
                  <a:cubicBezTo>
                    <a:pt x="90" y="151"/>
                    <a:pt x="87" y="151"/>
                    <a:pt x="87" y="133"/>
                  </a:cubicBezTo>
                  <a:cubicBezTo>
                    <a:pt x="87" y="123"/>
                    <a:pt x="78" y="108"/>
                    <a:pt x="73" y="101"/>
                  </a:cubicBezTo>
                  <a:moveTo>
                    <a:pt x="208" y="60"/>
                  </a:moveTo>
                  <a:cubicBezTo>
                    <a:pt x="207" y="54"/>
                    <a:pt x="196" y="29"/>
                    <a:pt x="194" y="25"/>
                  </a:cubicBezTo>
                  <a:cubicBezTo>
                    <a:pt x="193" y="20"/>
                    <a:pt x="182" y="27"/>
                    <a:pt x="181" y="37"/>
                  </a:cubicBezTo>
                  <a:cubicBezTo>
                    <a:pt x="180" y="49"/>
                    <a:pt x="184" y="55"/>
                    <a:pt x="186" y="68"/>
                  </a:cubicBezTo>
                  <a:cubicBezTo>
                    <a:pt x="187" y="80"/>
                    <a:pt x="186" y="88"/>
                    <a:pt x="184" y="93"/>
                  </a:cubicBezTo>
                  <a:cubicBezTo>
                    <a:pt x="183" y="96"/>
                    <a:pt x="176" y="104"/>
                    <a:pt x="171" y="108"/>
                  </a:cubicBezTo>
                  <a:cubicBezTo>
                    <a:pt x="166" y="113"/>
                    <a:pt x="163" y="117"/>
                    <a:pt x="163" y="117"/>
                  </a:cubicBezTo>
                  <a:cubicBezTo>
                    <a:pt x="163" y="117"/>
                    <a:pt x="162" y="111"/>
                    <a:pt x="167" y="106"/>
                  </a:cubicBezTo>
                  <a:cubicBezTo>
                    <a:pt x="174" y="99"/>
                    <a:pt x="179" y="94"/>
                    <a:pt x="181" y="90"/>
                  </a:cubicBezTo>
                  <a:cubicBezTo>
                    <a:pt x="183" y="79"/>
                    <a:pt x="178" y="72"/>
                    <a:pt x="175" y="71"/>
                  </a:cubicBezTo>
                  <a:cubicBezTo>
                    <a:pt x="173" y="70"/>
                    <a:pt x="162" y="82"/>
                    <a:pt x="159" y="84"/>
                  </a:cubicBezTo>
                  <a:cubicBezTo>
                    <a:pt x="156" y="86"/>
                    <a:pt x="144" y="95"/>
                    <a:pt x="140" y="101"/>
                  </a:cubicBezTo>
                  <a:cubicBezTo>
                    <a:pt x="135" y="108"/>
                    <a:pt x="125" y="123"/>
                    <a:pt x="125" y="133"/>
                  </a:cubicBezTo>
                  <a:cubicBezTo>
                    <a:pt x="125" y="151"/>
                    <a:pt x="122" y="151"/>
                    <a:pt x="122" y="157"/>
                  </a:cubicBezTo>
                  <a:cubicBezTo>
                    <a:pt x="122" y="162"/>
                    <a:pt x="124" y="165"/>
                    <a:pt x="124" y="170"/>
                  </a:cubicBezTo>
                  <a:cubicBezTo>
                    <a:pt x="124" y="188"/>
                    <a:pt x="124" y="188"/>
                    <a:pt x="124" y="188"/>
                  </a:cubicBezTo>
                  <a:cubicBezTo>
                    <a:pt x="175" y="188"/>
                    <a:pt x="175" y="188"/>
                    <a:pt x="175" y="188"/>
                  </a:cubicBezTo>
                  <a:cubicBezTo>
                    <a:pt x="175" y="167"/>
                    <a:pt x="175" y="167"/>
                    <a:pt x="175" y="167"/>
                  </a:cubicBezTo>
                  <a:cubicBezTo>
                    <a:pt x="176" y="159"/>
                    <a:pt x="193" y="134"/>
                    <a:pt x="201" y="124"/>
                  </a:cubicBezTo>
                  <a:cubicBezTo>
                    <a:pt x="208" y="115"/>
                    <a:pt x="213" y="107"/>
                    <a:pt x="213" y="101"/>
                  </a:cubicBezTo>
                  <a:cubicBezTo>
                    <a:pt x="212" y="94"/>
                    <a:pt x="210" y="65"/>
                    <a:pt x="208" y="60"/>
                  </a:cubicBezTo>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a:ea typeface="+mn-ea"/>
                <a:cs typeface="+mn-cs"/>
              </a:endParaRPr>
            </a:p>
          </p:txBody>
        </p:sp>
      </p:grpSp>
      <p:pic>
        <p:nvPicPr>
          <p:cNvPr id="143" name="picture 143">
            <a:extLst>
              <a:ext uri="{FF2B5EF4-FFF2-40B4-BE49-F238E27FC236}">
                <a16:creationId xmlns:a16="http://schemas.microsoft.com/office/drawing/2014/main" id="{A0A1E4EC-75F4-8E88-4E89-23D0A54A0D56}"/>
              </a:ext>
            </a:extLst>
          </p:cNvPr>
          <p:cNvPicPr>
            <a:picLocks noChangeAspect="1"/>
          </p:cNvPicPr>
          <p:nvPr/>
        </p:nvPicPr>
        <p:blipFill>
          <a:blip r:embed="rId3"/>
          <a:stretch>
            <a:fillRect/>
          </a:stretch>
        </p:blipFill>
        <p:spPr>
          <a:xfrm rot="21600000">
            <a:off x="10701527" y="150876"/>
            <a:ext cx="1359407" cy="518160"/>
          </a:xfrm>
          <a:prstGeom prst="rect">
            <a:avLst/>
          </a:prstGeom>
        </p:spPr>
      </p:pic>
      <p:pic>
        <p:nvPicPr>
          <p:cNvPr id="1317" name="picture 1317">
            <a:extLst>
              <a:ext uri="{FF2B5EF4-FFF2-40B4-BE49-F238E27FC236}">
                <a16:creationId xmlns:a16="http://schemas.microsoft.com/office/drawing/2014/main" id="{69DF67DD-47F1-4D28-2F04-8455F079C7B9}"/>
              </a:ext>
            </a:extLst>
          </p:cNvPr>
          <p:cNvPicPr>
            <a:picLocks noChangeAspect="1"/>
          </p:cNvPicPr>
          <p:nvPr/>
        </p:nvPicPr>
        <p:blipFill>
          <a:blip r:embed="rId4"/>
          <a:stretch>
            <a:fillRect/>
          </a:stretch>
        </p:blipFill>
        <p:spPr>
          <a:xfrm rot="21600000">
            <a:off x="182879" y="79248"/>
            <a:ext cx="3276600" cy="589787"/>
          </a:xfrm>
          <a:prstGeom prst="rect">
            <a:avLst/>
          </a:prstGeom>
        </p:spPr>
      </p:pic>
      <p:pic>
        <p:nvPicPr>
          <p:cNvPr id="2" name="图片 1">
            <a:extLst>
              <a:ext uri="{FF2B5EF4-FFF2-40B4-BE49-F238E27FC236}">
                <a16:creationId xmlns:a16="http://schemas.microsoft.com/office/drawing/2014/main" id="{7281B4BE-5C7B-D137-6ED6-33609D647B38}"/>
              </a:ext>
            </a:extLst>
          </p:cNvPr>
          <p:cNvPicPr>
            <a:picLocks noChangeAspect="1"/>
          </p:cNvPicPr>
          <p:nvPr/>
        </p:nvPicPr>
        <p:blipFill>
          <a:blip r:embed="rId5"/>
          <a:stretch>
            <a:fillRect/>
          </a:stretch>
        </p:blipFill>
        <p:spPr>
          <a:xfrm>
            <a:off x="7912001" y="1707638"/>
            <a:ext cx="3152390" cy="2026987"/>
          </a:xfrm>
          <a:prstGeom prst="rect">
            <a:avLst/>
          </a:prstGeom>
        </p:spPr>
      </p:pic>
      <p:pic>
        <p:nvPicPr>
          <p:cNvPr id="3" name="图片 2">
            <a:extLst>
              <a:ext uri="{FF2B5EF4-FFF2-40B4-BE49-F238E27FC236}">
                <a16:creationId xmlns:a16="http://schemas.microsoft.com/office/drawing/2014/main" id="{0265BCA5-5AFA-BA9B-9138-781B915D2149}"/>
              </a:ext>
            </a:extLst>
          </p:cNvPr>
          <p:cNvPicPr>
            <a:picLocks noChangeAspect="1"/>
          </p:cNvPicPr>
          <p:nvPr/>
        </p:nvPicPr>
        <p:blipFill>
          <a:blip r:embed="rId6"/>
          <a:stretch>
            <a:fillRect/>
          </a:stretch>
        </p:blipFill>
        <p:spPr>
          <a:xfrm>
            <a:off x="7912001" y="4259665"/>
            <a:ext cx="3115647" cy="1832734"/>
          </a:xfrm>
          <a:prstGeom prst="rect">
            <a:avLst/>
          </a:prstGeom>
        </p:spPr>
      </p:pic>
      <p:sp>
        <p:nvSpPr>
          <p:cNvPr id="5" name="文本框 4">
            <a:extLst>
              <a:ext uri="{FF2B5EF4-FFF2-40B4-BE49-F238E27FC236}">
                <a16:creationId xmlns:a16="http://schemas.microsoft.com/office/drawing/2014/main" id="{196549AA-52DC-9B06-2F3D-C19149551207}"/>
              </a:ext>
            </a:extLst>
          </p:cNvPr>
          <p:cNvSpPr txBox="1"/>
          <p:nvPr/>
        </p:nvSpPr>
        <p:spPr>
          <a:xfrm>
            <a:off x="8914556" y="3734625"/>
            <a:ext cx="1640171" cy="342145"/>
          </a:xfrm>
          <a:prstGeom prst="rect">
            <a:avLst/>
          </a:prstGeom>
          <a:noFill/>
        </p:spPr>
        <p:txBody>
          <a:bodyPr wrap="square">
            <a:spAutoFit/>
          </a:bodyPr>
          <a:lstStyle/>
          <a:p>
            <a:pPr algn="l">
              <a:lnSpc>
                <a:spcPts val="2143"/>
              </a:lnSpc>
              <a:spcBef>
                <a:spcPts val="300"/>
              </a:spcBef>
              <a:spcAft>
                <a:spcPts val="1029"/>
              </a:spcAft>
            </a:pPr>
            <a:r>
              <a:rPr lang="zh-CN" altLang="en-US" sz="1400" dirty="0">
                <a:solidFill>
                  <a:srgbClr val="404040"/>
                </a:solidFill>
                <a:latin typeface="DeepSeek-CJK-patch"/>
              </a:rPr>
              <a:t>指针式仪表</a:t>
            </a:r>
            <a:endParaRPr lang="zh-CN" altLang="en-US" sz="1400" b="0" i="0" dirty="0">
              <a:solidFill>
                <a:srgbClr val="404040"/>
              </a:solidFill>
              <a:effectLst/>
              <a:latin typeface="DeepSeek-CJK-patch"/>
            </a:endParaRPr>
          </a:p>
        </p:txBody>
      </p:sp>
      <p:sp>
        <p:nvSpPr>
          <p:cNvPr id="7" name="文本框 6">
            <a:extLst>
              <a:ext uri="{FF2B5EF4-FFF2-40B4-BE49-F238E27FC236}">
                <a16:creationId xmlns:a16="http://schemas.microsoft.com/office/drawing/2014/main" id="{0A3BA6A7-46E2-7B62-E6A1-C1E2DB6820A7}"/>
              </a:ext>
            </a:extLst>
          </p:cNvPr>
          <p:cNvSpPr txBox="1"/>
          <p:nvPr/>
        </p:nvSpPr>
        <p:spPr>
          <a:xfrm>
            <a:off x="8914556" y="6092399"/>
            <a:ext cx="1869676" cy="342145"/>
          </a:xfrm>
          <a:prstGeom prst="rect">
            <a:avLst/>
          </a:prstGeom>
          <a:noFill/>
        </p:spPr>
        <p:txBody>
          <a:bodyPr wrap="square">
            <a:spAutoFit/>
          </a:bodyPr>
          <a:lstStyle/>
          <a:p>
            <a:pPr algn="l">
              <a:lnSpc>
                <a:spcPts val="2143"/>
              </a:lnSpc>
              <a:spcBef>
                <a:spcPts val="300"/>
              </a:spcBef>
              <a:spcAft>
                <a:spcPts val="1029"/>
              </a:spcAft>
            </a:pPr>
            <a:r>
              <a:rPr lang="zh-CN" altLang="en-US" sz="1400" dirty="0">
                <a:solidFill>
                  <a:srgbClr val="404040"/>
                </a:solidFill>
                <a:latin typeface="DeepSeek-CJK-patch"/>
              </a:rPr>
              <a:t>数显式仪表</a:t>
            </a:r>
            <a:endParaRPr lang="zh-CN" altLang="en-US" sz="1400" b="0" i="0" dirty="0">
              <a:solidFill>
                <a:srgbClr val="404040"/>
              </a:solidFill>
              <a:effectLst/>
              <a:latin typeface="DeepSeek-CJK-patch"/>
            </a:endParaRPr>
          </a:p>
        </p:txBody>
      </p:sp>
    </p:spTree>
    <p:extLst>
      <p:ext uri="{BB962C8B-B14F-4D97-AF65-F5344CB8AC3E}">
        <p14:creationId xmlns:p14="http://schemas.microsoft.com/office/powerpoint/2010/main" val="21463093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0" y="0"/>
            <a:ext cx="4743450" cy="3163688"/>
          </a:xfrm>
          <a:prstGeom prst="rect">
            <a:avLst/>
          </a:prstGeom>
        </p:spPr>
      </p:pic>
      <p:sp>
        <p:nvSpPr>
          <p:cNvPr id="16" name="矩形 15"/>
          <p:cNvSpPr/>
          <p:nvPr/>
        </p:nvSpPr>
        <p:spPr>
          <a:xfrm>
            <a:off x="3814000" y="3163688"/>
            <a:ext cx="5032147" cy="1005019"/>
          </a:xfrm>
          <a:prstGeom prst="rect">
            <a:avLst/>
          </a:prstGeom>
        </p:spPr>
        <p:txBody>
          <a:bodyPr wrap="none">
            <a:spAutoFit/>
          </a:bodyPr>
          <a:lstStyle/>
          <a:p>
            <a:pPr algn="l" eaLnBrk="1" fontAlgn="auto" hangingPunct="1">
              <a:lnSpc>
                <a:spcPct val="120000"/>
              </a:lnSpc>
              <a:spcBef>
                <a:spcPts val="0"/>
              </a:spcBef>
              <a:spcAft>
                <a:spcPts val="0"/>
              </a:spcAft>
              <a:defRPr/>
            </a:pPr>
            <a:r>
              <a:rPr lang="zh-CN" altLang="en-US" sz="5400" b="1" dirty="0">
                <a:solidFill>
                  <a:schemeClr val="tx1">
                    <a:lumMod val="75000"/>
                    <a:lumOff val="25000"/>
                  </a:schemeClr>
                </a:solidFill>
                <a:latin typeface="微软雅黑" panose="020B0503020204020204" pitchFamily="34" charset="-122"/>
                <a:ea typeface="思源黑体 CN Bold" panose="020B0800000000000000" pitchFamily="34" charset="-122"/>
                <a:cs typeface="+mn-ea"/>
                <a:sym typeface="微软雅黑" panose="020B0503020204020204" pitchFamily="34" charset="-122"/>
              </a:rPr>
              <a:t>结论与未来展望</a:t>
            </a:r>
            <a:endParaRPr lang="zh-CN" altLang="en-US" sz="54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nvGrpSpPr>
          <p:cNvPr id="19459" name="组合 11"/>
          <p:cNvGrpSpPr/>
          <p:nvPr/>
        </p:nvGrpSpPr>
        <p:grpSpPr bwMode="auto">
          <a:xfrm>
            <a:off x="4865690" y="2128839"/>
            <a:ext cx="2552672" cy="747712"/>
            <a:chOff x="4614864" y="2081552"/>
            <a:chExt cx="3024187" cy="885711"/>
          </a:xfrm>
        </p:grpSpPr>
        <p:sp>
          <p:nvSpPr>
            <p:cNvPr id="10" name="矩形: 圆角 9"/>
            <p:cNvSpPr/>
            <p:nvPr/>
          </p:nvSpPr>
          <p:spPr bwMode="auto">
            <a:xfrm>
              <a:off x="4614864" y="2081552"/>
              <a:ext cx="3024187" cy="885711"/>
            </a:xfrm>
            <a:prstGeom prst="roundRect">
              <a:avLst>
                <a:gd name="adj" fmla="val 50000"/>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20000"/>
                </a:lnSpc>
                <a:spcBef>
                  <a:spcPts val="0"/>
                </a:spcBef>
                <a:spcAft>
                  <a:spcPts val="0"/>
                </a:spcAft>
                <a:defRPr/>
              </a:pPr>
              <a:endParaRPr lang="zh-CN" altLang="en-US" sz="1600" b="1">
                <a:solidFill>
                  <a:prstClr val="white"/>
                </a:solidFill>
                <a:sym typeface="微软雅黑" panose="020B0503020204020204" pitchFamily="34" charset="-122"/>
              </a:endParaRPr>
            </a:p>
          </p:txBody>
        </p:sp>
        <p:sp>
          <p:nvSpPr>
            <p:cNvPr id="7" name="文本框 6"/>
            <p:cNvSpPr txBox="1"/>
            <p:nvPr/>
          </p:nvSpPr>
          <p:spPr>
            <a:xfrm>
              <a:off x="5045075" y="2157742"/>
              <a:ext cx="2251074" cy="750049"/>
            </a:xfrm>
            <a:prstGeom prst="rect">
              <a:avLst/>
            </a:prstGeom>
            <a:noFill/>
          </p:spPr>
          <p:txBody>
            <a:bodyPr>
              <a:spAutoFit/>
            </a:bodyPr>
            <a:lstStyle/>
            <a:p>
              <a:pPr algn="ctr" eaLnBrk="1" fontAlgn="auto" hangingPunct="1">
                <a:lnSpc>
                  <a:spcPct val="120000"/>
                </a:lnSpc>
                <a:spcBef>
                  <a:spcPts val="0"/>
                </a:spcBef>
                <a:spcAft>
                  <a:spcPts val="0"/>
                </a:spcAft>
                <a:defRPr/>
              </a:pPr>
              <a:r>
                <a:rPr lang="en-US" altLang="zh-CN" sz="3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微软雅黑" panose="020B0503020204020204" pitchFamily="34" charset="-122"/>
                </a:rPr>
                <a:t>PART 05</a:t>
              </a:r>
              <a:endParaRPr lang="zh-CN" altLang="en-US" sz="3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V="1">
            <a:off x="8629650" y="4386808"/>
            <a:ext cx="3562350" cy="2375942"/>
          </a:xfrm>
          <a:prstGeom prst="rect">
            <a:avLst/>
          </a:prstGeom>
        </p:spPr>
      </p:pic>
      <p:pic>
        <p:nvPicPr>
          <p:cNvPr id="143" name="picture 143"/>
          <p:cNvPicPr>
            <a:picLocks noChangeAspect="1"/>
          </p:cNvPicPr>
          <p:nvPr/>
        </p:nvPicPr>
        <p:blipFill>
          <a:blip r:embed="rId5"/>
          <a:stretch>
            <a:fillRect/>
          </a:stretch>
        </p:blipFill>
        <p:spPr>
          <a:xfrm rot="21600000">
            <a:off x="10701527" y="150876"/>
            <a:ext cx="1359407" cy="518160"/>
          </a:xfrm>
          <a:prstGeom prst="rect">
            <a:avLst/>
          </a:prstGeom>
        </p:spPr>
      </p:pic>
    </p:spTree>
    <p:extLst>
      <p:ext uri="{BB962C8B-B14F-4D97-AF65-F5344CB8AC3E}">
        <p14:creationId xmlns:p14="http://schemas.microsoft.com/office/powerpoint/2010/main" val="4150070510"/>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2"/>
          <p:cNvGrpSpPr/>
          <p:nvPr/>
        </p:nvGrpSpPr>
        <p:grpSpPr bwMode="auto">
          <a:xfrm>
            <a:off x="5126371" y="1009970"/>
            <a:ext cx="2031325" cy="580378"/>
            <a:chOff x="5096244" y="1042276"/>
            <a:chExt cx="2030570" cy="580711"/>
          </a:xfrm>
        </p:grpSpPr>
        <p:sp>
          <p:nvSpPr>
            <p:cNvPr id="26" name="矩形 23"/>
            <p:cNvSpPr>
              <a:spLocks noChangeArrowheads="1"/>
            </p:cNvSpPr>
            <p:nvPr/>
          </p:nvSpPr>
          <p:spPr bwMode="auto">
            <a:xfrm>
              <a:off x="5096244" y="1124744"/>
              <a:ext cx="2030570" cy="498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Comic Sans MS" panose="030F0702030302020204" pitchFamily="66" charset="0"/>
                  <a:ea typeface="宋体" panose="02010600030101010101" pitchFamily="2" charset="-122"/>
                </a:defRPr>
              </a:lvl1pPr>
              <a:lvl2pPr marL="742950" indent="-285750">
                <a:defRPr b="1">
                  <a:solidFill>
                    <a:schemeClr val="tx1"/>
                  </a:solidFill>
                  <a:latin typeface="Comic Sans MS" panose="030F0702030302020204" pitchFamily="66" charset="0"/>
                  <a:ea typeface="宋体" panose="02010600030101010101" pitchFamily="2" charset="-122"/>
                </a:defRPr>
              </a:lvl2pPr>
              <a:lvl3pPr marL="1143000" indent="-228600">
                <a:defRPr b="1">
                  <a:solidFill>
                    <a:schemeClr val="tx1"/>
                  </a:solidFill>
                  <a:latin typeface="Comic Sans MS" panose="030F0702030302020204" pitchFamily="66" charset="0"/>
                  <a:ea typeface="宋体" panose="02010600030101010101" pitchFamily="2" charset="-122"/>
                </a:defRPr>
              </a:lvl3pPr>
              <a:lvl4pPr marL="1600200" indent="-228600">
                <a:defRPr b="1">
                  <a:solidFill>
                    <a:schemeClr val="tx1"/>
                  </a:solidFill>
                  <a:latin typeface="Comic Sans MS" panose="030F0702030302020204" pitchFamily="66" charset="0"/>
                  <a:ea typeface="宋体" panose="02010600030101010101" pitchFamily="2" charset="-122"/>
                </a:defRPr>
              </a:lvl4pPr>
              <a:lvl5pPr marL="2057400" indent="-22860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algn="ctr">
                <a:lnSpc>
                  <a:spcPct val="120000"/>
                </a:lnSpc>
              </a:pPr>
              <a:r>
                <a:rPr lang="zh-CN" altLang="en-US" sz="2400"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论文工作总结</a:t>
              </a:r>
            </a:p>
          </p:txBody>
        </p:sp>
        <p:cxnSp>
          <p:nvCxnSpPr>
            <p:cNvPr id="27" name="直接连接符 26"/>
            <p:cNvCxnSpPr/>
            <p:nvPr/>
          </p:nvCxnSpPr>
          <p:spPr bwMode="auto">
            <a:xfrm>
              <a:off x="5843649" y="1042276"/>
              <a:ext cx="504637" cy="0"/>
            </a:xfrm>
            <a:prstGeom prst="line">
              <a:avLst/>
            </a:prstGeom>
            <a:solidFill>
              <a:schemeClr val="accent1"/>
            </a:solidFill>
            <a:ln w="28575" cap="flat" cmpd="sng" algn="ctr">
              <a:solidFill>
                <a:schemeClr val="tx1">
                  <a:lumMod val="75000"/>
                  <a:lumOff val="25000"/>
                </a:schemeClr>
              </a:solidFill>
              <a:prstDash val="solid"/>
              <a:round/>
              <a:headEnd type="none" w="med" len="med"/>
              <a:tailEnd type="none" w="med" len="med"/>
            </a:ln>
            <a:effectLst/>
          </p:spPr>
        </p:cxnSp>
      </p:grpSp>
      <p:grpSp>
        <p:nvGrpSpPr>
          <p:cNvPr id="35" name="组合 34"/>
          <p:cNvGrpSpPr/>
          <p:nvPr/>
        </p:nvGrpSpPr>
        <p:grpSpPr>
          <a:xfrm>
            <a:off x="10125074" y="4591421"/>
            <a:ext cx="1381559" cy="1388991"/>
            <a:chOff x="10066474" y="4591421"/>
            <a:chExt cx="1440160" cy="1388991"/>
          </a:xfrm>
        </p:grpSpPr>
        <p:sp>
          <p:nvSpPr>
            <p:cNvPr id="33" name="椭圆 32"/>
            <p:cNvSpPr/>
            <p:nvPr/>
          </p:nvSpPr>
          <p:spPr>
            <a:xfrm>
              <a:off x="10066474" y="4591421"/>
              <a:ext cx="1440160" cy="138899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54"/>
            <p:cNvSpPr>
              <a:spLocks noEditPoints="1"/>
            </p:cNvSpPr>
            <p:nvPr/>
          </p:nvSpPr>
          <p:spPr bwMode="auto">
            <a:xfrm>
              <a:off x="10307934" y="4869219"/>
              <a:ext cx="957241" cy="816985"/>
            </a:xfrm>
            <a:custGeom>
              <a:avLst/>
              <a:gdLst>
                <a:gd name="T0" fmla="*/ 154 w 213"/>
                <a:gd name="T1" fmla="*/ 52 h 188"/>
                <a:gd name="T2" fmla="*/ 115 w 213"/>
                <a:gd name="T3" fmla="*/ 91 h 188"/>
                <a:gd name="T4" fmla="*/ 98 w 213"/>
                <a:gd name="T5" fmla="*/ 91 h 188"/>
                <a:gd name="T6" fmla="*/ 59 w 213"/>
                <a:gd name="T7" fmla="*/ 52 h 188"/>
                <a:gd name="T8" fmla="*/ 59 w 213"/>
                <a:gd name="T9" fmla="*/ 11 h 188"/>
                <a:gd name="T10" fmla="*/ 100 w 213"/>
                <a:gd name="T11" fmla="*/ 11 h 188"/>
                <a:gd name="T12" fmla="*/ 106 w 213"/>
                <a:gd name="T13" fmla="*/ 17 h 188"/>
                <a:gd name="T14" fmla="*/ 113 w 213"/>
                <a:gd name="T15" fmla="*/ 11 h 188"/>
                <a:gd name="T16" fmla="*/ 154 w 213"/>
                <a:gd name="T17" fmla="*/ 11 h 188"/>
                <a:gd name="T18" fmla="*/ 154 w 213"/>
                <a:gd name="T19" fmla="*/ 52 h 188"/>
                <a:gd name="T20" fmla="*/ 73 w 213"/>
                <a:gd name="T21" fmla="*/ 101 h 188"/>
                <a:gd name="T22" fmla="*/ 54 w 213"/>
                <a:gd name="T23" fmla="*/ 84 h 188"/>
                <a:gd name="T24" fmla="*/ 37 w 213"/>
                <a:gd name="T25" fmla="*/ 71 h 188"/>
                <a:gd name="T26" fmla="*/ 32 w 213"/>
                <a:gd name="T27" fmla="*/ 90 h 188"/>
                <a:gd name="T28" fmla="*/ 46 w 213"/>
                <a:gd name="T29" fmla="*/ 106 h 188"/>
                <a:gd name="T30" fmla="*/ 50 w 213"/>
                <a:gd name="T31" fmla="*/ 117 h 188"/>
                <a:gd name="T32" fmla="*/ 42 w 213"/>
                <a:gd name="T33" fmla="*/ 108 h 188"/>
                <a:gd name="T34" fmla="*/ 29 w 213"/>
                <a:gd name="T35" fmla="*/ 93 h 188"/>
                <a:gd name="T36" fmla="*/ 27 w 213"/>
                <a:gd name="T37" fmla="*/ 68 h 188"/>
                <a:gd name="T38" fmla="*/ 32 w 213"/>
                <a:gd name="T39" fmla="*/ 37 h 188"/>
                <a:gd name="T40" fmla="*/ 19 w 213"/>
                <a:gd name="T41" fmla="*/ 25 h 188"/>
                <a:gd name="T42" fmla="*/ 5 w 213"/>
                <a:gd name="T43" fmla="*/ 60 h 188"/>
                <a:gd name="T44" fmla="*/ 0 w 213"/>
                <a:gd name="T45" fmla="*/ 101 h 188"/>
                <a:gd name="T46" fmla="*/ 12 w 213"/>
                <a:gd name="T47" fmla="*/ 124 h 188"/>
                <a:gd name="T48" fmla="*/ 38 w 213"/>
                <a:gd name="T49" fmla="*/ 167 h 188"/>
                <a:gd name="T50" fmla="*/ 38 w 213"/>
                <a:gd name="T51" fmla="*/ 188 h 188"/>
                <a:gd name="T52" fmla="*/ 89 w 213"/>
                <a:gd name="T53" fmla="*/ 188 h 188"/>
                <a:gd name="T54" fmla="*/ 89 w 213"/>
                <a:gd name="T55" fmla="*/ 170 h 188"/>
                <a:gd name="T56" fmla="*/ 90 w 213"/>
                <a:gd name="T57" fmla="*/ 157 h 188"/>
                <a:gd name="T58" fmla="*/ 87 w 213"/>
                <a:gd name="T59" fmla="*/ 133 h 188"/>
                <a:gd name="T60" fmla="*/ 73 w 213"/>
                <a:gd name="T61" fmla="*/ 101 h 188"/>
                <a:gd name="T62" fmla="*/ 208 w 213"/>
                <a:gd name="T63" fmla="*/ 60 h 188"/>
                <a:gd name="T64" fmla="*/ 194 w 213"/>
                <a:gd name="T65" fmla="*/ 25 h 188"/>
                <a:gd name="T66" fmla="*/ 181 w 213"/>
                <a:gd name="T67" fmla="*/ 37 h 188"/>
                <a:gd name="T68" fmla="*/ 186 w 213"/>
                <a:gd name="T69" fmla="*/ 68 h 188"/>
                <a:gd name="T70" fmla="*/ 184 w 213"/>
                <a:gd name="T71" fmla="*/ 93 h 188"/>
                <a:gd name="T72" fmla="*/ 171 w 213"/>
                <a:gd name="T73" fmla="*/ 108 h 188"/>
                <a:gd name="T74" fmla="*/ 163 w 213"/>
                <a:gd name="T75" fmla="*/ 117 h 188"/>
                <a:gd name="T76" fmla="*/ 167 w 213"/>
                <a:gd name="T77" fmla="*/ 106 h 188"/>
                <a:gd name="T78" fmla="*/ 181 w 213"/>
                <a:gd name="T79" fmla="*/ 90 h 188"/>
                <a:gd name="T80" fmla="*/ 175 w 213"/>
                <a:gd name="T81" fmla="*/ 71 h 188"/>
                <a:gd name="T82" fmla="*/ 159 w 213"/>
                <a:gd name="T83" fmla="*/ 84 h 188"/>
                <a:gd name="T84" fmla="*/ 140 w 213"/>
                <a:gd name="T85" fmla="*/ 101 h 188"/>
                <a:gd name="T86" fmla="*/ 125 w 213"/>
                <a:gd name="T87" fmla="*/ 133 h 188"/>
                <a:gd name="T88" fmla="*/ 122 w 213"/>
                <a:gd name="T89" fmla="*/ 157 h 188"/>
                <a:gd name="T90" fmla="*/ 124 w 213"/>
                <a:gd name="T91" fmla="*/ 170 h 188"/>
                <a:gd name="T92" fmla="*/ 124 w 213"/>
                <a:gd name="T93" fmla="*/ 188 h 188"/>
                <a:gd name="T94" fmla="*/ 175 w 213"/>
                <a:gd name="T95" fmla="*/ 188 h 188"/>
                <a:gd name="T96" fmla="*/ 175 w 213"/>
                <a:gd name="T97" fmla="*/ 167 h 188"/>
                <a:gd name="T98" fmla="*/ 201 w 213"/>
                <a:gd name="T99" fmla="*/ 124 h 188"/>
                <a:gd name="T100" fmla="*/ 213 w 213"/>
                <a:gd name="T101" fmla="*/ 101 h 188"/>
                <a:gd name="T102" fmla="*/ 208 w 213"/>
                <a:gd name="T103" fmla="*/ 6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88">
                  <a:moveTo>
                    <a:pt x="154" y="52"/>
                  </a:moveTo>
                  <a:cubicBezTo>
                    <a:pt x="115" y="91"/>
                    <a:pt x="115" y="91"/>
                    <a:pt x="115" y="91"/>
                  </a:cubicBezTo>
                  <a:cubicBezTo>
                    <a:pt x="110" y="95"/>
                    <a:pt x="103" y="95"/>
                    <a:pt x="98" y="91"/>
                  </a:cubicBezTo>
                  <a:cubicBezTo>
                    <a:pt x="59" y="52"/>
                    <a:pt x="59" y="52"/>
                    <a:pt x="59" y="52"/>
                  </a:cubicBezTo>
                  <a:cubicBezTo>
                    <a:pt x="48" y="40"/>
                    <a:pt x="48" y="22"/>
                    <a:pt x="59" y="11"/>
                  </a:cubicBezTo>
                  <a:cubicBezTo>
                    <a:pt x="71" y="0"/>
                    <a:pt x="89" y="0"/>
                    <a:pt x="100" y="11"/>
                  </a:cubicBezTo>
                  <a:cubicBezTo>
                    <a:pt x="106" y="17"/>
                    <a:pt x="106" y="17"/>
                    <a:pt x="106" y="17"/>
                  </a:cubicBezTo>
                  <a:cubicBezTo>
                    <a:pt x="113" y="11"/>
                    <a:pt x="113" y="11"/>
                    <a:pt x="113" y="11"/>
                  </a:cubicBezTo>
                  <a:cubicBezTo>
                    <a:pt x="124" y="0"/>
                    <a:pt x="142" y="0"/>
                    <a:pt x="154" y="11"/>
                  </a:cubicBezTo>
                  <a:cubicBezTo>
                    <a:pt x="165" y="22"/>
                    <a:pt x="165" y="40"/>
                    <a:pt x="154" y="52"/>
                  </a:cubicBezTo>
                  <a:moveTo>
                    <a:pt x="73" y="101"/>
                  </a:moveTo>
                  <a:cubicBezTo>
                    <a:pt x="69" y="95"/>
                    <a:pt x="56" y="86"/>
                    <a:pt x="54" y="84"/>
                  </a:cubicBezTo>
                  <a:cubicBezTo>
                    <a:pt x="51" y="82"/>
                    <a:pt x="40" y="70"/>
                    <a:pt x="37" y="71"/>
                  </a:cubicBezTo>
                  <a:cubicBezTo>
                    <a:pt x="35" y="72"/>
                    <a:pt x="29" y="79"/>
                    <a:pt x="32" y="90"/>
                  </a:cubicBezTo>
                  <a:cubicBezTo>
                    <a:pt x="33" y="94"/>
                    <a:pt x="39" y="99"/>
                    <a:pt x="46" y="106"/>
                  </a:cubicBezTo>
                  <a:cubicBezTo>
                    <a:pt x="51" y="111"/>
                    <a:pt x="50" y="117"/>
                    <a:pt x="50" y="117"/>
                  </a:cubicBezTo>
                  <a:cubicBezTo>
                    <a:pt x="50" y="117"/>
                    <a:pt x="47" y="113"/>
                    <a:pt x="42" y="108"/>
                  </a:cubicBezTo>
                  <a:cubicBezTo>
                    <a:pt x="37" y="104"/>
                    <a:pt x="30" y="96"/>
                    <a:pt x="29" y="93"/>
                  </a:cubicBezTo>
                  <a:cubicBezTo>
                    <a:pt x="27" y="88"/>
                    <a:pt x="26" y="80"/>
                    <a:pt x="27" y="68"/>
                  </a:cubicBezTo>
                  <a:cubicBezTo>
                    <a:pt x="29" y="55"/>
                    <a:pt x="33" y="49"/>
                    <a:pt x="32" y="37"/>
                  </a:cubicBezTo>
                  <a:cubicBezTo>
                    <a:pt x="31" y="27"/>
                    <a:pt x="20" y="20"/>
                    <a:pt x="19" y="25"/>
                  </a:cubicBezTo>
                  <a:cubicBezTo>
                    <a:pt x="17" y="29"/>
                    <a:pt x="6" y="54"/>
                    <a:pt x="5" y="60"/>
                  </a:cubicBezTo>
                  <a:cubicBezTo>
                    <a:pt x="3" y="65"/>
                    <a:pt x="1" y="94"/>
                    <a:pt x="0" y="101"/>
                  </a:cubicBezTo>
                  <a:cubicBezTo>
                    <a:pt x="0" y="107"/>
                    <a:pt x="5" y="115"/>
                    <a:pt x="12" y="124"/>
                  </a:cubicBezTo>
                  <a:cubicBezTo>
                    <a:pt x="19" y="134"/>
                    <a:pt x="37" y="159"/>
                    <a:pt x="38" y="167"/>
                  </a:cubicBezTo>
                  <a:cubicBezTo>
                    <a:pt x="38" y="188"/>
                    <a:pt x="38" y="188"/>
                    <a:pt x="38" y="188"/>
                  </a:cubicBezTo>
                  <a:cubicBezTo>
                    <a:pt x="89" y="188"/>
                    <a:pt x="89" y="188"/>
                    <a:pt x="89" y="188"/>
                  </a:cubicBezTo>
                  <a:cubicBezTo>
                    <a:pt x="89" y="170"/>
                    <a:pt x="89" y="170"/>
                    <a:pt x="89" y="170"/>
                  </a:cubicBezTo>
                  <a:cubicBezTo>
                    <a:pt x="89" y="165"/>
                    <a:pt x="90" y="162"/>
                    <a:pt x="90" y="157"/>
                  </a:cubicBezTo>
                  <a:cubicBezTo>
                    <a:pt x="90" y="151"/>
                    <a:pt x="87" y="151"/>
                    <a:pt x="87" y="133"/>
                  </a:cubicBezTo>
                  <a:cubicBezTo>
                    <a:pt x="87" y="123"/>
                    <a:pt x="78" y="108"/>
                    <a:pt x="73" y="101"/>
                  </a:cubicBezTo>
                  <a:moveTo>
                    <a:pt x="208" y="60"/>
                  </a:moveTo>
                  <a:cubicBezTo>
                    <a:pt x="207" y="54"/>
                    <a:pt x="196" y="29"/>
                    <a:pt x="194" y="25"/>
                  </a:cubicBezTo>
                  <a:cubicBezTo>
                    <a:pt x="193" y="20"/>
                    <a:pt x="182" y="27"/>
                    <a:pt x="181" y="37"/>
                  </a:cubicBezTo>
                  <a:cubicBezTo>
                    <a:pt x="180" y="49"/>
                    <a:pt x="184" y="55"/>
                    <a:pt x="186" y="68"/>
                  </a:cubicBezTo>
                  <a:cubicBezTo>
                    <a:pt x="187" y="80"/>
                    <a:pt x="186" y="88"/>
                    <a:pt x="184" y="93"/>
                  </a:cubicBezTo>
                  <a:cubicBezTo>
                    <a:pt x="183" y="96"/>
                    <a:pt x="176" y="104"/>
                    <a:pt x="171" y="108"/>
                  </a:cubicBezTo>
                  <a:cubicBezTo>
                    <a:pt x="166" y="113"/>
                    <a:pt x="163" y="117"/>
                    <a:pt x="163" y="117"/>
                  </a:cubicBezTo>
                  <a:cubicBezTo>
                    <a:pt x="163" y="117"/>
                    <a:pt x="162" y="111"/>
                    <a:pt x="167" y="106"/>
                  </a:cubicBezTo>
                  <a:cubicBezTo>
                    <a:pt x="174" y="99"/>
                    <a:pt x="179" y="94"/>
                    <a:pt x="181" y="90"/>
                  </a:cubicBezTo>
                  <a:cubicBezTo>
                    <a:pt x="183" y="79"/>
                    <a:pt x="178" y="72"/>
                    <a:pt x="175" y="71"/>
                  </a:cubicBezTo>
                  <a:cubicBezTo>
                    <a:pt x="173" y="70"/>
                    <a:pt x="162" y="82"/>
                    <a:pt x="159" y="84"/>
                  </a:cubicBezTo>
                  <a:cubicBezTo>
                    <a:pt x="156" y="86"/>
                    <a:pt x="144" y="95"/>
                    <a:pt x="140" y="101"/>
                  </a:cubicBezTo>
                  <a:cubicBezTo>
                    <a:pt x="135" y="108"/>
                    <a:pt x="125" y="123"/>
                    <a:pt x="125" y="133"/>
                  </a:cubicBezTo>
                  <a:cubicBezTo>
                    <a:pt x="125" y="151"/>
                    <a:pt x="122" y="151"/>
                    <a:pt x="122" y="157"/>
                  </a:cubicBezTo>
                  <a:cubicBezTo>
                    <a:pt x="122" y="162"/>
                    <a:pt x="124" y="165"/>
                    <a:pt x="124" y="170"/>
                  </a:cubicBezTo>
                  <a:cubicBezTo>
                    <a:pt x="124" y="188"/>
                    <a:pt x="124" y="188"/>
                    <a:pt x="124" y="188"/>
                  </a:cubicBezTo>
                  <a:cubicBezTo>
                    <a:pt x="175" y="188"/>
                    <a:pt x="175" y="188"/>
                    <a:pt x="175" y="188"/>
                  </a:cubicBezTo>
                  <a:cubicBezTo>
                    <a:pt x="175" y="167"/>
                    <a:pt x="175" y="167"/>
                    <a:pt x="175" y="167"/>
                  </a:cubicBezTo>
                  <a:cubicBezTo>
                    <a:pt x="176" y="159"/>
                    <a:pt x="193" y="134"/>
                    <a:pt x="201" y="124"/>
                  </a:cubicBezTo>
                  <a:cubicBezTo>
                    <a:pt x="208" y="115"/>
                    <a:pt x="213" y="107"/>
                    <a:pt x="213" y="101"/>
                  </a:cubicBezTo>
                  <a:cubicBezTo>
                    <a:pt x="212" y="94"/>
                    <a:pt x="210" y="65"/>
                    <a:pt x="208" y="60"/>
                  </a:cubicBezTo>
                </a:path>
              </a:pathLst>
            </a:custGeom>
            <a:solidFill>
              <a:schemeClr val="bg1"/>
            </a:solidFill>
            <a:ln>
              <a:noFill/>
            </a:ln>
          </p:spPr>
          <p:txBody>
            <a:bodyPr vert="horz" wrap="square" lIns="91440" tIns="45720" rIns="91440" bIns="45720" numCol="1" anchor="t" anchorCtr="0" compatLnSpc="1"/>
            <a:lstStyle/>
            <a:p>
              <a:endParaRPr lang="en-US"/>
            </a:p>
          </p:txBody>
        </p:sp>
      </p:grpSp>
      <p:pic>
        <p:nvPicPr>
          <p:cNvPr id="143" name="picture 143"/>
          <p:cNvPicPr>
            <a:picLocks noChangeAspect="1"/>
          </p:cNvPicPr>
          <p:nvPr/>
        </p:nvPicPr>
        <p:blipFill>
          <a:blip r:embed="rId3"/>
          <a:stretch>
            <a:fillRect/>
          </a:stretch>
        </p:blipFill>
        <p:spPr>
          <a:xfrm rot="21600000">
            <a:off x="10701527" y="150876"/>
            <a:ext cx="1359407" cy="518160"/>
          </a:xfrm>
          <a:prstGeom prst="rect">
            <a:avLst/>
          </a:prstGeom>
        </p:spPr>
      </p:pic>
      <p:pic>
        <p:nvPicPr>
          <p:cNvPr id="1317" name="picture 1317"/>
          <p:cNvPicPr>
            <a:picLocks noChangeAspect="1"/>
          </p:cNvPicPr>
          <p:nvPr/>
        </p:nvPicPr>
        <p:blipFill>
          <a:blip r:embed="rId4"/>
          <a:stretch>
            <a:fillRect/>
          </a:stretch>
        </p:blipFill>
        <p:spPr>
          <a:xfrm rot="21600000">
            <a:off x="182879" y="79248"/>
            <a:ext cx="3276600" cy="589787"/>
          </a:xfrm>
          <a:prstGeom prst="rect">
            <a:avLst/>
          </a:prstGeom>
        </p:spPr>
      </p:pic>
      <p:sp>
        <p:nvSpPr>
          <p:cNvPr id="4" name="文本框 3">
            <a:extLst>
              <a:ext uri="{FF2B5EF4-FFF2-40B4-BE49-F238E27FC236}">
                <a16:creationId xmlns:a16="http://schemas.microsoft.com/office/drawing/2014/main" id="{53F5F4A2-F849-60F3-E626-DA3184FBA4B0}"/>
              </a:ext>
            </a:extLst>
          </p:cNvPr>
          <p:cNvSpPr txBox="1"/>
          <p:nvPr/>
        </p:nvSpPr>
        <p:spPr>
          <a:xfrm>
            <a:off x="4204210" y="1773571"/>
            <a:ext cx="4064330" cy="1569660"/>
          </a:xfrm>
          <a:prstGeom prst="rect">
            <a:avLst/>
          </a:prstGeom>
          <a:noFill/>
        </p:spPr>
        <p:txBody>
          <a:bodyPr wrap="square">
            <a:spAutoFit/>
          </a:bodyPr>
          <a:lstStyle/>
          <a:p>
            <a:pPr algn="ctr"/>
            <a:r>
              <a:rPr lang="zh-CN" altLang="en-US" sz="2400" dirty="0">
                <a:solidFill>
                  <a:srgbClr val="C00000"/>
                </a:solidFill>
              </a:rPr>
              <a:t>系统设计与实现</a:t>
            </a:r>
            <a:endParaRPr lang="en-US" altLang="zh-CN" sz="2400" dirty="0">
              <a:solidFill>
                <a:srgbClr val="C00000"/>
              </a:solidFill>
            </a:endParaRPr>
          </a:p>
          <a:p>
            <a:endParaRPr lang="en-US" altLang="zh-CN" dirty="0"/>
          </a:p>
          <a:p>
            <a:r>
              <a:rPr lang="zh-CN" altLang="en-US" dirty="0"/>
              <a:t>开发了一种基于</a:t>
            </a:r>
            <a:r>
              <a:rPr lang="en-US" altLang="zh-CN" dirty="0"/>
              <a:t>YOLOv8n</a:t>
            </a:r>
            <a:r>
              <a:rPr lang="zh-CN" altLang="en-US" dirty="0"/>
              <a:t>的自动仪表读数系统，适用于数显式和指针式两类仪表，实现了高效图像处理与识别。</a:t>
            </a:r>
          </a:p>
        </p:txBody>
      </p:sp>
      <p:sp>
        <p:nvSpPr>
          <p:cNvPr id="7" name="文本框 6">
            <a:extLst>
              <a:ext uri="{FF2B5EF4-FFF2-40B4-BE49-F238E27FC236}">
                <a16:creationId xmlns:a16="http://schemas.microsoft.com/office/drawing/2014/main" id="{7EBDBE8B-8143-79C1-D034-4F8CAE0C5BE4}"/>
              </a:ext>
            </a:extLst>
          </p:cNvPr>
          <p:cNvSpPr txBox="1"/>
          <p:nvPr/>
        </p:nvSpPr>
        <p:spPr>
          <a:xfrm>
            <a:off x="1774590" y="4126899"/>
            <a:ext cx="3369778" cy="1569660"/>
          </a:xfrm>
          <a:prstGeom prst="rect">
            <a:avLst/>
          </a:prstGeom>
          <a:noFill/>
        </p:spPr>
        <p:txBody>
          <a:bodyPr wrap="square">
            <a:spAutoFit/>
          </a:bodyPr>
          <a:lstStyle/>
          <a:p>
            <a:pPr algn="ctr"/>
            <a:r>
              <a:rPr lang="zh-CN" altLang="en-US" sz="2400" dirty="0">
                <a:solidFill>
                  <a:srgbClr val="C00000"/>
                </a:solidFill>
              </a:rPr>
              <a:t>数显式仪表读数模块</a:t>
            </a:r>
            <a:endParaRPr lang="en-US" altLang="zh-CN" sz="2400" dirty="0">
              <a:solidFill>
                <a:srgbClr val="C00000"/>
              </a:solidFill>
            </a:endParaRPr>
          </a:p>
          <a:p>
            <a:endParaRPr lang="en-US" altLang="zh-CN" dirty="0"/>
          </a:p>
          <a:p>
            <a:r>
              <a:rPr lang="zh-CN" altLang="en-US" dirty="0"/>
              <a:t>数显区域检测、图像增强、数字识别自主设计的数字排列读取算法读数准确率</a:t>
            </a:r>
            <a:r>
              <a:rPr lang="en-US" altLang="zh-CN" dirty="0"/>
              <a:t>96.4%</a:t>
            </a:r>
            <a:endParaRPr lang="zh-CN" altLang="en-US" dirty="0"/>
          </a:p>
        </p:txBody>
      </p:sp>
      <p:sp>
        <p:nvSpPr>
          <p:cNvPr id="9" name="文本框 8">
            <a:extLst>
              <a:ext uri="{FF2B5EF4-FFF2-40B4-BE49-F238E27FC236}">
                <a16:creationId xmlns:a16="http://schemas.microsoft.com/office/drawing/2014/main" id="{EDD71262-31E0-B1E7-E880-891D452303ED}"/>
              </a:ext>
            </a:extLst>
          </p:cNvPr>
          <p:cNvSpPr txBox="1"/>
          <p:nvPr/>
        </p:nvSpPr>
        <p:spPr>
          <a:xfrm>
            <a:off x="6700803" y="4129756"/>
            <a:ext cx="3828086" cy="1569660"/>
          </a:xfrm>
          <a:prstGeom prst="rect">
            <a:avLst/>
          </a:prstGeom>
          <a:noFill/>
        </p:spPr>
        <p:txBody>
          <a:bodyPr wrap="square">
            <a:spAutoFit/>
          </a:bodyPr>
          <a:lstStyle/>
          <a:p>
            <a:pPr algn="ctr"/>
            <a:r>
              <a:rPr lang="zh-CN" altLang="en-US" sz="2400" dirty="0">
                <a:solidFill>
                  <a:srgbClr val="C00000"/>
                </a:solidFill>
              </a:rPr>
              <a:t>指针式仪表读数模块</a:t>
            </a:r>
            <a:endParaRPr lang="en-US" altLang="zh-CN" sz="2400" dirty="0">
              <a:solidFill>
                <a:srgbClr val="C00000"/>
              </a:solidFill>
            </a:endParaRPr>
          </a:p>
          <a:p>
            <a:endParaRPr lang="en-US" altLang="zh-CN" dirty="0"/>
          </a:p>
          <a:p>
            <a:r>
              <a:rPr lang="zh-CN" altLang="en-US" dirty="0"/>
              <a:t>表盘区域检测、图像增强、畸变校正自主研发的指针夹角读数算法读数成功率</a:t>
            </a:r>
            <a:r>
              <a:rPr lang="en-US" altLang="zh-CN" dirty="0"/>
              <a:t>100%</a:t>
            </a:r>
            <a:r>
              <a:rPr lang="zh-CN" altLang="en-US" dirty="0"/>
              <a:t>，平均误差</a:t>
            </a:r>
            <a:r>
              <a:rPr lang="en-US" altLang="zh-CN" dirty="0"/>
              <a:t>0.8%</a:t>
            </a:r>
            <a:endParaRPr lang="zh-CN" altLang="en-US" dirty="0"/>
          </a:p>
        </p:txBody>
      </p:sp>
      <p:sp>
        <p:nvSpPr>
          <p:cNvPr id="10" name="右大括号 9">
            <a:extLst>
              <a:ext uri="{FF2B5EF4-FFF2-40B4-BE49-F238E27FC236}">
                <a16:creationId xmlns:a16="http://schemas.microsoft.com/office/drawing/2014/main" id="{1BBDDFB1-4300-F34E-D441-A49F9BD26E39}"/>
              </a:ext>
            </a:extLst>
          </p:cNvPr>
          <p:cNvSpPr/>
          <p:nvPr/>
        </p:nvSpPr>
        <p:spPr>
          <a:xfrm rot="16200000">
            <a:off x="5630952" y="1115488"/>
            <a:ext cx="771896" cy="519589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9637423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2"/>
          <p:cNvGrpSpPr/>
          <p:nvPr/>
        </p:nvGrpSpPr>
        <p:grpSpPr bwMode="auto">
          <a:xfrm>
            <a:off x="5126371" y="1009970"/>
            <a:ext cx="2031325" cy="580378"/>
            <a:chOff x="5096245" y="1042276"/>
            <a:chExt cx="2030569" cy="580711"/>
          </a:xfrm>
        </p:grpSpPr>
        <p:sp>
          <p:nvSpPr>
            <p:cNvPr id="26" name="矩形 23"/>
            <p:cNvSpPr>
              <a:spLocks noChangeArrowheads="1"/>
            </p:cNvSpPr>
            <p:nvPr/>
          </p:nvSpPr>
          <p:spPr bwMode="auto">
            <a:xfrm>
              <a:off x="5096245" y="1124744"/>
              <a:ext cx="2030569" cy="498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Comic Sans MS" panose="030F0702030302020204" pitchFamily="66" charset="0"/>
                  <a:ea typeface="宋体" panose="02010600030101010101" pitchFamily="2" charset="-122"/>
                </a:defRPr>
              </a:lvl1pPr>
              <a:lvl2pPr marL="742950" indent="-285750">
                <a:defRPr b="1">
                  <a:solidFill>
                    <a:schemeClr val="tx1"/>
                  </a:solidFill>
                  <a:latin typeface="Comic Sans MS" panose="030F0702030302020204" pitchFamily="66" charset="0"/>
                  <a:ea typeface="宋体" panose="02010600030101010101" pitchFamily="2" charset="-122"/>
                </a:defRPr>
              </a:lvl2pPr>
              <a:lvl3pPr marL="1143000" indent="-228600">
                <a:defRPr b="1">
                  <a:solidFill>
                    <a:schemeClr val="tx1"/>
                  </a:solidFill>
                  <a:latin typeface="Comic Sans MS" panose="030F0702030302020204" pitchFamily="66" charset="0"/>
                  <a:ea typeface="宋体" panose="02010600030101010101" pitchFamily="2" charset="-122"/>
                </a:defRPr>
              </a:lvl3pPr>
              <a:lvl4pPr marL="1600200" indent="-228600">
                <a:defRPr b="1">
                  <a:solidFill>
                    <a:schemeClr val="tx1"/>
                  </a:solidFill>
                  <a:latin typeface="Comic Sans MS" panose="030F0702030302020204" pitchFamily="66" charset="0"/>
                  <a:ea typeface="宋体" panose="02010600030101010101" pitchFamily="2" charset="-122"/>
                </a:defRPr>
              </a:lvl4pPr>
              <a:lvl5pPr marL="2057400" indent="-22860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algn="ctr">
                <a:lnSpc>
                  <a:spcPct val="120000"/>
                </a:lnSpc>
              </a:pPr>
              <a:r>
                <a:rPr lang="zh-CN" altLang="en-US" sz="2400" dirty="0">
                  <a:solidFill>
                    <a:srgbClr val="0070C0"/>
                  </a:solidFill>
                  <a:latin typeface="微软雅黑" panose="020B0503020204020204" pitchFamily="34" charset="-122"/>
                  <a:ea typeface="微软雅黑" panose="020B0503020204020204" pitchFamily="34" charset="-122"/>
                </a:rPr>
                <a:t>未来工作展望</a:t>
              </a:r>
              <a:endParaRPr lang="zh-CN" altLang="en-US" sz="2400"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27" name="直接连接符 26"/>
            <p:cNvCxnSpPr/>
            <p:nvPr/>
          </p:nvCxnSpPr>
          <p:spPr bwMode="auto">
            <a:xfrm>
              <a:off x="5843649" y="1042276"/>
              <a:ext cx="504637" cy="0"/>
            </a:xfrm>
            <a:prstGeom prst="line">
              <a:avLst/>
            </a:prstGeom>
            <a:solidFill>
              <a:schemeClr val="accent1"/>
            </a:solidFill>
            <a:ln w="28575" cap="flat" cmpd="sng" algn="ctr">
              <a:solidFill>
                <a:schemeClr val="tx1">
                  <a:lumMod val="75000"/>
                  <a:lumOff val="25000"/>
                </a:schemeClr>
              </a:solidFill>
              <a:prstDash val="solid"/>
              <a:round/>
              <a:headEnd type="none" w="med" len="med"/>
              <a:tailEnd type="none" w="med" len="med"/>
            </a:ln>
            <a:effectLst/>
          </p:spPr>
        </p:cxnSp>
      </p:grpSp>
      <p:grpSp>
        <p:nvGrpSpPr>
          <p:cNvPr id="35" name="组合 34"/>
          <p:cNvGrpSpPr/>
          <p:nvPr/>
        </p:nvGrpSpPr>
        <p:grpSpPr>
          <a:xfrm>
            <a:off x="10125074" y="4591421"/>
            <a:ext cx="1381559" cy="1388991"/>
            <a:chOff x="10066474" y="4591421"/>
            <a:chExt cx="1440160" cy="1388991"/>
          </a:xfrm>
        </p:grpSpPr>
        <p:sp>
          <p:nvSpPr>
            <p:cNvPr id="33" name="椭圆 32"/>
            <p:cNvSpPr/>
            <p:nvPr/>
          </p:nvSpPr>
          <p:spPr>
            <a:xfrm>
              <a:off x="10066474" y="4591421"/>
              <a:ext cx="1440160" cy="138899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54"/>
            <p:cNvSpPr>
              <a:spLocks noEditPoints="1"/>
            </p:cNvSpPr>
            <p:nvPr/>
          </p:nvSpPr>
          <p:spPr bwMode="auto">
            <a:xfrm>
              <a:off x="10307934" y="4869219"/>
              <a:ext cx="957241" cy="816985"/>
            </a:xfrm>
            <a:custGeom>
              <a:avLst/>
              <a:gdLst>
                <a:gd name="T0" fmla="*/ 154 w 213"/>
                <a:gd name="T1" fmla="*/ 52 h 188"/>
                <a:gd name="T2" fmla="*/ 115 w 213"/>
                <a:gd name="T3" fmla="*/ 91 h 188"/>
                <a:gd name="T4" fmla="*/ 98 w 213"/>
                <a:gd name="T5" fmla="*/ 91 h 188"/>
                <a:gd name="T6" fmla="*/ 59 w 213"/>
                <a:gd name="T7" fmla="*/ 52 h 188"/>
                <a:gd name="T8" fmla="*/ 59 w 213"/>
                <a:gd name="T9" fmla="*/ 11 h 188"/>
                <a:gd name="T10" fmla="*/ 100 w 213"/>
                <a:gd name="T11" fmla="*/ 11 h 188"/>
                <a:gd name="T12" fmla="*/ 106 w 213"/>
                <a:gd name="T13" fmla="*/ 17 h 188"/>
                <a:gd name="T14" fmla="*/ 113 w 213"/>
                <a:gd name="T15" fmla="*/ 11 h 188"/>
                <a:gd name="T16" fmla="*/ 154 w 213"/>
                <a:gd name="T17" fmla="*/ 11 h 188"/>
                <a:gd name="T18" fmla="*/ 154 w 213"/>
                <a:gd name="T19" fmla="*/ 52 h 188"/>
                <a:gd name="T20" fmla="*/ 73 w 213"/>
                <a:gd name="T21" fmla="*/ 101 h 188"/>
                <a:gd name="T22" fmla="*/ 54 w 213"/>
                <a:gd name="T23" fmla="*/ 84 h 188"/>
                <a:gd name="T24" fmla="*/ 37 w 213"/>
                <a:gd name="T25" fmla="*/ 71 h 188"/>
                <a:gd name="T26" fmla="*/ 32 w 213"/>
                <a:gd name="T27" fmla="*/ 90 h 188"/>
                <a:gd name="T28" fmla="*/ 46 w 213"/>
                <a:gd name="T29" fmla="*/ 106 h 188"/>
                <a:gd name="T30" fmla="*/ 50 w 213"/>
                <a:gd name="T31" fmla="*/ 117 h 188"/>
                <a:gd name="T32" fmla="*/ 42 w 213"/>
                <a:gd name="T33" fmla="*/ 108 h 188"/>
                <a:gd name="T34" fmla="*/ 29 w 213"/>
                <a:gd name="T35" fmla="*/ 93 h 188"/>
                <a:gd name="T36" fmla="*/ 27 w 213"/>
                <a:gd name="T37" fmla="*/ 68 h 188"/>
                <a:gd name="T38" fmla="*/ 32 w 213"/>
                <a:gd name="T39" fmla="*/ 37 h 188"/>
                <a:gd name="T40" fmla="*/ 19 w 213"/>
                <a:gd name="T41" fmla="*/ 25 h 188"/>
                <a:gd name="T42" fmla="*/ 5 w 213"/>
                <a:gd name="T43" fmla="*/ 60 h 188"/>
                <a:gd name="T44" fmla="*/ 0 w 213"/>
                <a:gd name="T45" fmla="*/ 101 h 188"/>
                <a:gd name="T46" fmla="*/ 12 w 213"/>
                <a:gd name="T47" fmla="*/ 124 h 188"/>
                <a:gd name="T48" fmla="*/ 38 w 213"/>
                <a:gd name="T49" fmla="*/ 167 h 188"/>
                <a:gd name="T50" fmla="*/ 38 w 213"/>
                <a:gd name="T51" fmla="*/ 188 h 188"/>
                <a:gd name="T52" fmla="*/ 89 w 213"/>
                <a:gd name="T53" fmla="*/ 188 h 188"/>
                <a:gd name="T54" fmla="*/ 89 w 213"/>
                <a:gd name="T55" fmla="*/ 170 h 188"/>
                <a:gd name="T56" fmla="*/ 90 w 213"/>
                <a:gd name="T57" fmla="*/ 157 h 188"/>
                <a:gd name="T58" fmla="*/ 87 w 213"/>
                <a:gd name="T59" fmla="*/ 133 h 188"/>
                <a:gd name="T60" fmla="*/ 73 w 213"/>
                <a:gd name="T61" fmla="*/ 101 h 188"/>
                <a:gd name="T62" fmla="*/ 208 w 213"/>
                <a:gd name="T63" fmla="*/ 60 h 188"/>
                <a:gd name="T64" fmla="*/ 194 w 213"/>
                <a:gd name="T65" fmla="*/ 25 h 188"/>
                <a:gd name="T66" fmla="*/ 181 w 213"/>
                <a:gd name="T67" fmla="*/ 37 h 188"/>
                <a:gd name="T68" fmla="*/ 186 w 213"/>
                <a:gd name="T69" fmla="*/ 68 h 188"/>
                <a:gd name="T70" fmla="*/ 184 w 213"/>
                <a:gd name="T71" fmla="*/ 93 h 188"/>
                <a:gd name="T72" fmla="*/ 171 w 213"/>
                <a:gd name="T73" fmla="*/ 108 h 188"/>
                <a:gd name="T74" fmla="*/ 163 w 213"/>
                <a:gd name="T75" fmla="*/ 117 h 188"/>
                <a:gd name="T76" fmla="*/ 167 w 213"/>
                <a:gd name="T77" fmla="*/ 106 h 188"/>
                <a:gd name="T78" fmla="*/ 181 w 213"/>
                <a:gd name="T79" fmla="*/ 90 h 188"/>
                <a:gd name="T80" fmla="*/ 175 w 213"/>
                <a:gd name="T81" fmla="*/ 71 h 188"/>
                <a:gd name="T82" fmla="*/ 159 w 213"/>
                <a:gd name="T83" fmla="*/ 84 h 188"/>
                <a:gd name="T84" fmla="*/ 140 w 213"/>
                <a:gd name="T85" fmla="*/ 101 h 188"/>
                <a:gd name="T86" fmla="*/ 125 w 213"/>
                <a:gd name="T87" fmla="*/ 133 h 188"/>
                <a:gd name="T88" fmla="*/ 122 w 213"/>
                <a:gd name="T89" fmla="*/ 157 h 188"/>
                <a:gd name="T90" fmla="*/ 124 w 213"/>
                <a:gd name="T91" fmla="*/ 170 h 188"/>
                <a:gd name="T92" fmla="*/ 124 w 213"/>
                <a:gd name="T93" fmla="*/ 188 h 188"/>
                <a:gd name="T94" fmla="*/ 175 w 213"/>
                <a:gd name="T95" fmla="*/ 188 h 188"/>
                <a:gd name="T96" fmla="*/ 175 w 213"/>
                <a:gd name="T97" fmla="*/ 167 h 188"/>
                <a:gd name="T98" fmla="*/ 201 w 213"/>
                <a:gd name="T99" fmla="*/ 124 h 188"/>
                <a:gd name="T100" fmla="*/ 213 w 213"/>
                <a:gd name="T101" fmla="*/ 101 h 188"/>
                <a:gd name="T102" fmla="*/ 208 w 213"/>
                <a:gd name="T103" fmla="*/ 6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88">
                  <a:moveTo>
                    <a:pt x="154" y="52"/>
                  </a:moveTo>
                  <a:cubicBezTo>
                    <a:pt x="115" y="91"/>
                    <a:pt x="115" y="91"/>
                    <a:pt x="115" y="91"/>
                  </a:cubicBezTo>
                  <a:cubicBezTo>
                    <a:pt x="110" y="95"/>
                    <a:pt x="103" y="95"/>
                    <a:pt x="98" y="91"/>
                  </a:cubicBezTo>
                  <a:cubicBezTo>
                    <a:pt x="59" y="52"/>
                    <a:pt x="59" y="52"/>
                    <a:pt x="59" y="52"/>
                  </a:cubicBezTo>
                  <a:cubicBezTo>
                    <a:pt x="48" y="40"/>
                    <a:pt x="48" y="22"/>
                    <a:pt x="59" y="11"/>
                  </a:cubicBezTo>
                  <a:cubicBezTo>
                    <a:pt x="71" y="0"/>
                    <a:pt x="89" y="0"/>
                    <a:pt x="100" y="11"/>
                  </a:cubicBezTo>
                  <a:cubicBezTo>
                    <a:pt x="106" y="17"/>
                    <a:pt x="106" y="17"/>
                    <a:pt x="106" y="17"/>
                  </a:cubicBezTo>
                  <a:cubicBezTo>
                    <a:pt x="113" y="11"/>
                    <a:pt x="113" y="11"/>
                    <a:pt x="113" y="11"/>
                  </a:cubicBezTo>
                  <a:cubicBezTo>
                    <a:pt x="124" y="0"/>
                    <a:pt x="142" y="0"/>
                    <a:pt x="154" y="11"/>
                  </a:cubicBezTo>
                  <a:cubicBezTo>
                    <a:pt x="165" y="22"/>
                    <a:pt x="165" y="40"/>
                    <a:pt x="154" y="52"/>
                  </a:cubicBezTo>
                  <a:moveTo>
                    <a:pt x="73" y="101"/>
                  </a:moveTo>
                  <a:cubicBezTo>
                    <a:pt x="69" y="95"/>
                    <a:pt x="56" y="86"/>
                    <a:pt x="54" y="84"/>
                  </a:cubicBezTo>
                  <a:cubicBezTo>
                    <a:pt x="51" y="82"/>
                    <a:pt x="40" y="70"/>
                    <a:pt x="37" y="71"/>
                  </a:cubicBezTo>
                  <a:cubicBezTo>
                    <a:pt x="35" y="72"/>
                    <a:pt x="29" y="79"/>
                    <a:pt x="32" y="90"/>
                  </a:cubicBezTo>
                  <a:cubicBezTo>
                    <a:pt x="33" y="94"/>
                    <a:pt x="39" y="99"/>
                    <a:pt x="46" y="106"/>
                  </a:cubicBezTo>
                  <a:cubicBezTo>
                    <a:pt x="51" y="111"/>
                    <a:pt x="50" y="117"/>
                    <a:pt x="50" y="117"/>
                  </a:cubicBezTo>
                  <a:cubicBezTo>
                    <a:pt x="50" y="117"/>
                    <a:pt x="47" y="113"/>
                    <a:pt x="42" y="108"/>
                  </a:cubicBezTo>
                  <a:cubicBezTo>
                    <a:pt x="37" y="104"/>
                    <a:pt x="30" y="96"/>
                    <a:pt x="29" y="93"/>
                  </a:cubicBezTo>
                  <a:cubicBezTo>
                    <a:pt x="27" y="88"/>
                    <a:pt x="26" y="80"/>
                    <a:pt x="27" y="68"/>
                  </a:cubicBezTo>
                  <a:cubicBezTo>
                    <a:pt x="29" y="55"/>
                    <a:pt x="33" y="49"/>
                    <a:pt x="32" y="37"/>
                  </a:cubicBezTo>
                  <a:cubicBezTo>
                    <a:pt x="31" y="27"/>
                    <a:pt x="20" y="20"/>
                    <a:pt x="19" y="25"/>
                  </a:cubicBezTo>
                  <a:cubicBezTo>
                    <a:pt x="17" y="29"/>
                    <a:pt x="6" y="54"/>
                    <a:pt x="5" y="60"/>
                  </a:cubicBezTo>
                  <a:cubicBezTo>
                    <a:pt x="3" y="65"/>
                    <a:pt x="1" y="94"/>
                    <a:pt x="0" y="101"/>
                  </a:cubicBezTo>
                  <a:cubicBezTo>
                    <a:pt x="0" y="107"/>
                    <a:pt x="5" y="115"/>
                    <a:pt x="12" y="124"/>
                  </a:cubicBezTo>
                  <a:cubicBezTo>
                    <a:pt x="19" y="134"/>
                    <a:pt x="37" y="159"/>
                    <a:pt x="38" y="167"/>
                  </a:cubicBezTo>
                  <a:cubicBezTo>
                    <a:pt x="38" y="188"/>
                    <a:pt x="38" y="188"/>
                    <a:pt x="38" y="188"/>
                  </a:cubicBezTo>
                  <a:cubicBezTo>
                    <a:pt x="89" y="188"/>
                    <a:pt x="89" y="188"/>
                    <a:pt x="89" y="188"/>
                  </a:cubicBezTo>
                  <a:cubicBezTo>
                    <a:pt x="89" y="170"/>
                    <a:pt x="89" y="170"/>
                    <a:pt x="89" y="170"/>
                  </a:cubicBezTo>
                  <a:cubicBezTo>
                    <a:pt x="89" y="165"/>
                    <a:pt x="90" y="162"/>
                    <a:pt x="90" y="157"/>
                  </a:cubicBezTo>
                  <a:cubicBezTo>
                    <a:pt x="90" y="151"/>
                    <a:pt x="87" y="151"/>
                    <a:pt x="87" y="133"/>
                  </a:cubicBezTo>
                  <a:cubicBezTo>
                    <a:pt x="87" y="123"/>
                    <a:pt x="78" y="108"/>
                    <a:pt x="73" y="101"/>
                  </a:cubicBezTo>
                  <a:moveTo>
                    <a:pt x="208" y="60"/>
                  </a:moveTo>
                  <a:cubicBezTo>
                    <a:pt x="207" y="54"/>
                    <a:pt x="196" y="29"/>
                    <a:pt x="194" y="25"/>
                  </a:cubicBezTo>
                  <a:cubicBezTo>
                    <a:pt x="193" y="20"/>
                    <a:pt x="182" y="27"/>
                    <a:pt x="181" y="37"/>
                  </a:cubicBezTo>
                  <a:cubicBezTo>
                    <a:pt x="180" y="49"/>
                    <a:pt x="184" y="55"/>
                    <a:pt x="186" y="68"/>
                  </a:cubicBezTo>
                  <a:cubicBezTo>
                    <a:pt x="187" y="80"/>
                    <a:pt x="186" y="88"/>
                    <a:pt x="184" y="93"/>
                  </a:cubicBezTo>
                  <a:cubicBezTo>
                    <a:pt x="183" y="96"/>
                    <a:pt x="176" y="104"/>
                    <a:pt x="171" y="108"/>
                  </a:cubicBezTo>
                  <a:cubicBezTo>
                    <a:pt x="166" y="113"/>
                    <a:pt x="163" y="117"/>
                    <a:pt x="163" y="117"/>
                  </a:cubicBezTo>
                  <a:cubicBezTo>
                    <a:pt x="163" y="117"/>
                    <a:pt x="162" y="111"/>
                    <a:pt x="167" y="106"/>
                  </a:cubicBezTo>
                  <a:cubicBezTo>
                    <a:pt x="174" y="99"/>
                    <a:pt x="179" y="94"/>
                    <a:pt x="181" y="90"/>
                  </a:cubicBezTo>
                  <a:cubicBezTo>
                    <a:pt x="183" y="79"/>
                    <a:pt x="178" y="72"/>
                    <a:pt x="175" y="71"/>
                  </a:cubicBezTo>
                  <a:cubicBezTo>
                    <a:pt x="173" y="70"/>
                    <a:pt x="162" y="82"/>
                    <a:pt x="159" y="84"/>
                  </a:cubicBezTo>
                  <a:cubicBezTo>
                    <a:pt x="156" y="86"/>
                    <a:pt x="144" y="95"/>
                    <a:pt x="140" y="101"/>
                  </a:cubicBezTo>
                  <a:cubicBezTo>
                    <a:pt x="135" y="108"/>
                    <a:pt x="125" y="123"/>
                    <a:pt x="125" y="133"/>
                  </a:cubicBezTo>
                  <a:cubicBezTo>
                    <a:pt x="125" y="151"/>
                    <a:pt x="122" y="151"/>
                    <a:pt x="122" y="157"/>
                  </a:cubicBezTo>
                  <a:cubicBezTo>
                    <a:pt x="122" y="162"/>
                    <a:pt x="124" y="165"/>
                    <a:pt x="124" y="170"/>
                  </a:cubicBezTo>
                  <a:cubicBezTo>
                    <a:pt x="124" y="188"/>
                    <a:pt x="124" y="188"/>
                    <a:pt x="124" y="188"/>
                  </a:cubicBezTo>
                  <a:cubicBezTo>
                    <a:pt x="175" y="188"/>
                    <a:pt x="175" y="188"/>
                    <a:pt x="175" y="188"/>
                  </a:cubicBezTo>
                  <a:cubicBezTo>
                    <a:pt x="175" y="167"/>
                    <a:pt x="175" y="167"/>
                    <a:pt x="175" y="167"/>
                  </a:cubicBezTo>
                  <a:cubicBezTo>
                    <a:pt x="176" y="159"/>
                    <a:pt x="193" y="134"/>
                    <a:pt x="201" y="124"/>
                  </a:cubicBezTo>
                  <a:cubicBezTo>
                    <a:pt x="208" y="115"/>
                    <a:pt x="213" y="107"/>
                    <a:pt x="213" y="101"/>
                  </a:cubicBezTo>
                  <a:cubicBezTo>
                    <a:pt x="212" y="94"/>
                    <a:pt x="210" y="65"/>
                    <a:pt x="208" y="60"/>
                  </a:cubicBezTo>
                </a:path>
              </a:pathLst>
            </a:custGeom>
            <a:solidFill>
              <a:schemeClr val="bg1"/>
            </a:solidFill>
            <a:ln>
              <a:noFill/>
            </a:ln>
          </p:spPr>
          <p:txBody>
            <a:bodyPr vert="horz" wrap="square" lIns="91440" tIns="45720" rIns="91440" bIns="45720" numCol="1" anchor="t" anchorCtr="0" compatLnSpc="1"/>
            <a:lstStyle/>
            <a:p>
              <a:endParaRPr lang="en-US"/>
            </a:p>
          </p:txBody>
        </p:sp>
      </p:grpSp>
      <p:pic>
        <p:nvPicPr>
          <p:cNvPr id="143" name="picture 143"/>
          <p:cNvPicPr>
            <a:picLocks noChangeAspect="1"/>
          </p:cNvPicPr>
          <p:nvPr/>
        </p:nvPicPr>
        <p:blipFill>
          <a:blip r:embed="rId3"/>
          <a:stretch>
            <a:fillRect/>
          </a:stretch>
        </p:blipFill>
        <p:spPr>
          <a:xfrm rot="21600000">
            <a:off x="10701527" y="150876"/>
            <a:ext cx="1359407" cy="518160"/>
          </a:xfrm>
          <a:prstGeom prst="rect">
            <a:avLst/>
          </a:prstGeom>
        </p:spPr>
      </p:pic>
      <p:pic>
        <p:nvPicPr>
          <p:cNvPr id="1317" name="picture 1317"/>
          <p:cNvPicPr>
            <a:picLocks noChangeAspect="1"/>
          </p:cNvPicPr>
          <p:nvPr/>
        </p:nvPicPr>
        <p:blipFill>
          <a:blip r:embed="rId4"/>
          <a:stretch>
            <a:fillRect/>
          </a:stretch>
        </p:blipFill>
        <p:spPr>
          <a:xfrm rot="21600000">
            <a:off x="182879" y="79248"/>
            <a:ext cx="3276600" cy="589787"/>
          </a:xfrm>
          <a:prstGeom prst="rect">
            <a:avLst/>
          </a:prstGeom>
        </p:spPr>
      </p:pic>
      <p:sp>
        <p:nvSpPr>
          <p:cNvPr id="4" name="内容占位符 2">
            <a:extLst>
              <a:ext uri="{FF2B5EF4-FFF2-40B4-BE49-F238E27FC236}">
                <a16:creationId xmlns:a16="http://schemas.microsoft.com/office/drawing/2014/main" id="{178894C2-5D97-AAED-222C-37CE787A2770}"/>
              </a:ext>
            </a:extLst>
          </p:cNvPr>
          <p:cNvSpPr txBox="1">
            <a:spLocks/>
          </p:cNvSpPr>
          <p:nvPr/>
        </p:nvSpPr>
        <p:spPr>
          <a:xfrm>
            <a:off x="378267" y="2471356"/>
            <a:ext cx="5056909" cy="28459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endParaRPr lang="zh-CN" altLang="en-US" sz="2400" kern="100" dirty="0">
              <a:solidFill>
                <a:srgbClr val="3B3B9C"/>
              </a:solidFill>
              <a:latin typeface="仿宋" panose="02010609060101010101" pitchFamily="49" charset="-122"/>
              <a:ea typeface="仿宋" panose="0201060906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B74FBB5E-D8AF-75C4-2FA0-D0ACFDCC1FAB}"/>
              </a:ext>
            </a:extLst>
          </p:cNvPr>
          <p:cNvSpPr txBox="1"/>
          <p:nvPr/>
        </p:nvSpPr>
        <p:spPr>
          <a:xfrm>
            <a:off x="253036" y="2557602"/>
            <a:ext cx="3339364" cy="2759730"/>
          </a:xfrm>
          <a:prstGeom prst="rect">
            <a:avLst/>
          </a:prstGeom>
          <a:noFill/>
        </p:spPr>
        <p:txBody>
          <a:bodyPr wrap="square">
            <a:spAutoFit/>
          </a:bodyPr>
          <a:lstStyle/>
          <a:p>
            <a:pPr algn="l">
              <a:lnSpc>
                <a:spcPts val="2143"/>
              </a:lnSpc>
              <a:spcBef>
                <a:spcPts val="1029"/>
              </a:spcBef>
              <a:spcAft>
                <a:spcPts val="1029"/>
              </a:spcAft>
            </a:pPr>
            <a:r>
              <a:rPr lang="en-US" altLang="zh-CN" sz="2000" b="1" i="0" dirty="0">
                <a:solidFill>
                  <a:srgbClr val="C00000"/>
                </a:solidFill>
                <a:effectLst/>
                <a:latin typeface="DeepSeek-CJK-patch"/>
              </a:rPr>
              <a:t>1.</a:t>
            </a:r>
            <a:r>
              <a:rPr lang="zh-CN" altLang="en-US" sz="2000" b="1" i="0" dirty="0">
                <a:solidFill>
                  <a:srgbClr val="C00000"/>
                </a:solidFill>
                <a:effectLst/>
                <a:latin typeface="DeepSeek-CJK-patch"/>
              </a:rPr>
              <a:t>提升环境泛化能力</a:t>
            </a:r>
            <a:endParaRPr lang="en-US" altLang="zh-CN" sz="2000" b="1" dirty="0">
              <a:solidFill>
                <a:srgbClr val="C00000"/>
              </a:solidFill>
              <a:latin typeface="DeepSeek-CJK-patch"/>
            </a:endParaRPr>
          </a:p>
          <a:p>
            <a:pPr algn="l">
              <a:lnSpc>
                <a:spcPts val="2143"/>
              </a:lnSpc>
              <a:spcBef>
                <a:spcPts val="1029"/>
              </a:spcBef>
              <a:spcAft>
                <a:spcPts val="1029"/>
              </a:spcAft>
            </a:pPr>
            <a:br>
              <a:rPr lang="zh-CN" altLang="en-US" b="0" i="0" dirty="0">
                <a:solidFill>
                  <a:srgbClr val="404040"/>
                </a:solidFill>
                <a:effectLst/>
                <a:latin typeface="DeepSeek-CJK-patch"/>
              </a:rPr>
            </a:br>
            <a:r>
              <a:rPr lang="zh-CN" altLang="en-US" b="0" i="0" dirty="0">
                <a:solidFill>
                  <a:srgbClr val="404040"/>
                </a:solidFill>
                <a:effectLst/>
                <a:latin typeface="DeepSeek-CJK-patch"/>
              </a:rPr>
              <a:t>增加更多环境数据，优化数据增强策略，增强模型在不同场景下的适应能力。</a:t>
            </a:r>
          </a:p>
          <a:p>
            <a:pPr algn="l">
              <a:lnSpc>
                <a:spcPts val="2143"/>
              </a:lnSpc>
              <a:spcBef>
                <a:spcPts val="1029"/>
              </a:spcBef>
              <a:spcAft>
                <a:spcPts val="1029"/>
              </a:spcAft>
            </a:pPr>
            <a:br>
              <a:rPr lang="zh-CN" altLang="en-US" b="0" i="0" dirty="0">
                <a:solidFill>
                  <a:srgbClr val="404040"/>
                </a:solidFill>
                <a:effectLst/>
                <a:latin typeface="DeepSeek-CJK-patch"/>
              </a:rPr>
            </a:br>
            <a:r>
              <a:rPr lang="en-US" altLang="zh-CN" b="0" i="0" dirty="0">
                <a:solidFill>
                  <a:srgbClr val="404040"/>
                </a:solidFill>
                <a:effectLst/>
                <a:latin typeface="DeepSeek-CJK-patch"/>
              </a:rPr>
              <a:t>• </a:t>
            </a:r>
            <a:r>
              <a:rPr lang="zh-CN" altLang="en-US" b="0" i="0" dirty="0">
                <a:solidFill>
                  <a:srgbClr val="404040"/>
                </a:solidFill>
                <a:effectLst/>
                <a:latin typeface="DeepSeek-CJK-patch"/>
              </a:rPr>
              <a:t>融合跨域数据增强与迁移学习</a:t>
            </a:r>
            <a:br>
              <a:rPr lang="zh-CN" altLang="en-US" b="0" i="0" dirty="0">
                <a:solidFill>
                  <a:srgbClr val="404040"/>
                </a:solidFill>
                <a:effectLst/>
                <a:latin typeface="DeepSeek-CJK-patch"/>
              </a:rPr>
            </a:br>
            <a:r>
              <a:rPr lang="en-US" altLang="zh-CN" b="0" i="0" dirty="0">
                <a:solidFill>
                  <a:srgbClr val="404040"/>
                </a:solidFill>
                <a:effectLst/>
                <a:latin typeface="DeepSeek-CJK-patch"/>
              </a:rPr>
              <a:t>• </a:t>
            </a:r>
            <a:r>
              <a:rPr lang="zh-CN" altLang="en-US" b="0" i="0" dirty="0">
                <a:solidFill>
                  <a:srgbClr val="404040"/>
                </a:solidFill>
                <a:effectLst/>
                <a:latin typeface="DeepSeek-CJK-patch"/>
              </a:rPr>
              <a:t>优化极端工况下的特征鲁棒性</a:t>
            </a:r>
          </a:p>
        </p:txBody>
      </p:sp>
      <p:sp>
        <p:nvSpPr>
          <p:cNvPr id="8" name="文本框 7">
            <a:extLst>
              <a:ext uri="{FF2B5EF4-FFF2-40B4-BE49-F238E27FC236}">
                <a16:creationId xmlns:a16="http://schemas.microsoft.com/office/drawing/2014/main" id="{80672B45-BC74-EBCF-EBB8-2F20158D5BF6}"/>
              </a:ext>
            </a:extLst>
          </p:cNvPr>
          <p:cNvSpPr txBox="1"/>
          <p:nvPr/>
        </p:nvSpPr>
        <p:spPr>
          <a:xfrm>
            <a:off x="8317382" y="2557602"/>
            <a:ext cx="3686862" cy="2477601"/>
          </a:xfrm>
          <a:prstGeom prst="rect">
            <a:avLst/>
          </a:prstGeom>
          <a:noFill/>
        </p:spPr>
        <p:txBody>
          <a:bodyPr wrap="square">
            <a:spAutoFit/>
          </a:bodyPr>
          <a:lstStyle/>
          <a:p>
            <a:pPr marL="0" marR="0" lvl="0" indent="0" algn="l" defTabSz="914400" rtl="0" eaLnBrk="1" fontAlgn="auto" latinLnBrk="0" hangingPunct="1">
              <a:lnSpc>
                <a:spcPts val="2143"/>
              </a:lnSpc>
              <a:spcBef>
                <a:spcPts val="300"/>
              </a:spcBef>
              <a:spcAft>
                <a:spcPts val="1029"/>
              </a:spcAft>
              <a:buClrTx/>
              <a:buSzTx/>
              <a:tabLst/>
              <a:defRPr/>
            </a:pPr>
            <a:r>
              <a:rPr kumimoji="0" lang="en-US" altLang="zh-CN" sz="2000" b="1" i="0" u="none" strike="noStrike" kern="1200" cap="none" spc="0" normalizeH="0" baseline="0" noProof="0" dirty="0">
                <a:ln>
                  <a:noFill/>
                </a:ln>
                <a:solidFill>
                  <a:srgbClr val="C00000"/>
                </a:solidFill>
                <a:effectLst/>
                <a:uLnTx/>
                <a:uFillTx/>
                <a:latin typeface="DeepSeek-CJK-patch"/>
                <a:ea typeface="等线" panose="02010600030101010101" pitchFamily="2" charset="-122"/>
                <a:cs typeface="+mn-cs"/>
              </a:rPr>
              <a:t>3.</a:t>
            </a:r>
            <a:r>
              <a:rPr kumimoji="0" lang="zh-CN" altLang="en-US" sz="2000" b="1" i="0" u="none" strike="noStrike" kern="1200" cap="none" spc="0" normalizeH="0" baseline="0" noProof="0" dirty="0">
                <a:ln>
                  <a:noFill/>
                </a:ln>
                <a:solidFill>
                  <a:srgbClr val="C00000"/>
                </a:solidFill>
                <a:effectLst/>
                <a:uLnTx/>
                <a:uFillTx/>
                <a:latin typeface="DeepSeek-CJK-patch"/>
                <a:ea typeface="等线" panose="02010600030101010101" pitchFamily="2" charset="-122"/>
                <a:cs typeface="+mn-cs"/>
              </a:rPr>
              <a:t>增强硬件适配性</a:t>
            </a:r>
            <a:endParaRPr kumimoji="0" lang="en-US" altLang="zh-CN" sz="2000" b="1" i="0" u="none" strike="noStrike" kern="1200" cap="none" spc="0" normalizeH="0" baseline="0" noProof="0" dirty="0">
              <a:ln>
                <a:noFill/>
              </a:ln>
              <a:solidFill>
                <a:srgbClr val="C00000"/>
              </a:solidFill>
              <a:effectLst/>
              <a:uLnTx/>
              <a:uFillTx/>
              <a:latin typeface="DeepSeek-CJK-patch"/>
              <a:ea typeface="等线" panose="02010600030101010101" pitchFamily="2" charset="-122"/>
              <a:cs typeface="+mn-cs"/>
            </a:endParaRPr>
          </a:p>
          <a:p>
            <a:pPr marL="0" marR="0" lvl="0" indent="0" algn="l" defTabSz="914400" rtl="0" eaLnBrk="1" fontAlgn="auto" latinLnBrk="0" hangingPunct="1">
              <a:lnSpc>
                <a:spcPts val="2143"/>
              </a:lnSpc>
              <a:spcBef>
                <a:spcPts val="300"/>
              </a:spcBef>
              <a:spcAft>
                <a:spcPts val="1029"/>
              </a:spcAft>
              <a:buClrTx/>
              <a:buSzTx/>
              <a:tabLst/>
              <a:defRPr/>
            </a:pPr>
            <a:endParaRPr kumimoji="0" lang="en-US" altLang="zh-CN" sz="2000" b="1" i="0" u="none" strike="noStrike" kern="1200" cap="none" spc="0" normalizeH="0" baseline="0" noProof="0" dirty="0">
              <a:ln>
                <a:noFill/>
              </a:ln>
              <a:solidFill>
                <a:srgbClr val="404040"/>
              </a:solidFill>
              <a:effectLst/>
              <a:uLnTx/>
              <a:uFillTx/>
              <a:latin typeface="DeepSeek-CJK-patch"/>
              <a:ea typeface="等线" panose="02010600030101010101" pitchFamily="2" charset="-122"/>
              <a:cs typeface="+mn-cs"/>
            </a:endParaRPr>
          </a:p>
          <a:p>
            <a:pPr marL="0" marR="0" lvl="0" indent="0" algn="l" defTabSz="914400" rtl="0" eaLnBrk="1" fontAlgn="auto" latinLnBrk="0" hangingPunct="1">
              <a:lnSpc>
                <a:spcPts val="2143"/>
              </a:lnSpc>
              <a:spcBef>
                <a:spcPts val="300"/>
              </a:spcBef>
              <a:spcAft>
                <a:spcPts val="1029"/>
              </a:spcAft>
              <a:buClrTx/>
              <a:buSzTx/>
              <a:tabLst/>
              <a:defRPr/>
            </a:pPr>
            <a:r>
              <a:rPr kumimoji="0" lang="zh-CN" altLang="en-US" sz="1800" b="0" i="0" u="none" strike="noStrike" kern="1200" cap="none" spc="0" normalizeH="0" baseline="0" noProof="0" dirty="0">
                <a:ln>
                  <a:noFill/>
                </a:ln>
                <a:solidFill>
                  <a:srgbClr val="404040"/>
                </a:solidFill>
                <a:effectLst/>
                <a:uLnTx/>
                <a:uFillTx/>
                <a:latin typeface="DeepSeek-CJK-patch"/>
                <a:ea typeface="等线" panose="02010600030101010101" pitchFamily="2" charset="-122"/>
                <a:cs typeface="+mn-cs"/>
              </a:rPr>
              <a:t>结合硬件加速技术，在嵌入式设备或移动终端上部署，提升实时性能。</a:t>
            </a:r>
          </a:p>
          <a:p>
            <a:pPr marL="0" marR="0" lvl="0" indent="0" algn="l" defTabSz="914400" rtl="0" eaLnBrk="1" fontAlgn="auto" latinLnBrk="0" hangingPunct="1">
              <a:lnSpc>
                <a:spcPts val="2143"/>
              </a:lnSpc>
              <a:spcBef>
                <a:spcPts val="300"/>
              </a:spcBef>
              <a:spcAft>
                <a:spcPts val="1029"/>
              </a:spcAft>
              <a:buClrTx/>
              <a:buSzTx/>
              <a:tabLst/>
              <a:defRPr/>
            </a:pPr>
            <a:br>
              <a:rPr kumimoji="0" lang="zh-CN" altLang="en-US" sz="1800" b="0" i="0" u="none" strike="noStrike" kern="1200" cap="none" spc="0" normalizeH="0" baseline="0" noProof="0" dirty="0">
                <a:ln>
                  <a:noFill/>
                </a:ln>
                <a:solidFill>
                  <a:srgbClr val="404040"/>
                </a:solidFill>
                <a:effectLst/>
                <a:uLnTx/>
                <a:uFillTx/>
                <a:latin typeface="DeepSeek-CJK-patch"/>
                <a:ea typeface="等线" panose="02010600030101010101" pitchFamily="2" charset="-122"/>
                <a:cs typeface="+mn-cs"/>
              </a:rPr>
            </a:br>
            <a:r>
              <a:rPr kumimoji="0" lang="en-US" altLang="zh-CN" sz="1800" b="0" i="0" u="none" strike="noStrike" kern="1200" cap="none" spc="0" normalizeH="0" baseline="0" noProof="0" dirty="0">
                <a:ln>
                  <a:noFill/>
                </a:ln>
                <a:solidFill>
                  <a:srgbClr val="404040"/>
                </a:solidFill>
                <a:effectLst/>
                <a:uLnTx/>
                <a:uFillTx/>
                <a:latin typeface="DeepSeek-CJK-patch"/>
                <a:ea typeface="等线" panose="02010600030101010101" pitchFamily="2" charset="-122"/>
                <a:cs typeface="+mn-cs"/>
              </a:rPr>
              <a:t>• </a:t>
            </a:r>
            <a:r>
              <a:rPr kumimoji="0" lang="zh-CN" altLang="en-US" sz="1800" b="0" i="0" u="none" strike="noStrike" kern="1200" cap="none" spc="0" normalizeH="0" baseline="0" noProof="0" dirty="0">
                <a:ln>
                  <a:noFill/>
                </a:ln>
                <a:solidFill>
                  <a:srgbClr val="404040"/>
                </a:solidFill>
                <a:effectLst/>
                <a:uLnTx/>
                <a:uFillTx/>
                <a:latin typeface="DeepSeek-CJK-patch"/>
                <a:ea typeface="等线" panose="02010600030101010101" pitchFamily="2" charset="-122"/>
                <a:cs typeface="+mn-cs"/>
              </a:rPr>
              <a:t>探索轻量化模型与边缘计算架构</a:t>
            </a:r>
            <a:br>
              <a:rPr kumimoji="0" lang="zh-CN" altLang="en-US" sz="1800" b="0" i="0" u="none" strike="noStrike" kern="1200" cap="none" spc="0" normalizeH="0" baseline="0" noProof="0" dirty="0">
                <a:ln>
                  <a:noFill/>
                </a:ln>
                <a:solidFill>
                  <a:srgbClr val="404040"/>
                </a:solidFill>
                <a:effectLst/>
                <a:uLnTx/>
                <a:uFillTx/>
                <a:latin typeface="DeepSeek-CJK-patch"/>
                <a:ea typeface="等线" panose="02010600030101010101" pitchFamily="2" charset="-122"/>
                <a:cs typeface="+mn-cs"/>
              </a:rPr>
            </a:br>
            <a:r>
              <a:rPr kumimoji="0" lang="en-US" altLang="zh-CN" sz="1800" b="0" i="0" u="none" strike="noStrike" kern="1200" cap="none" spc="0" normalizeH="0" baseline="0" noProof="0" dirty="0">
                <a:ln>
                  <a:noFill/>
                </a:ln>
                <a:solidFill>
                  <a:srgbClr val="404040"/>
                </a:solidFill>
                <a:effectLst/>
                <a:uLnTx/>
                <a:uFillTx/>
                <a:latin typeface="DeepSeek-CJK-patch"/>
                <a:ea typeface="等线" panose="02010600030101010101" pitchFamily="2" charset="-122"/>
                <a:cs typeface="+mn-cs"/>
              </a:rPr>
              <a:t>• </a:t>
            </a:r>
            <a:r>
              <a:rPr kumimoji="0" lang="zh-CN" altLang="en-US" sz="1800" b="0" i="0" u="none" strike="noStrike" kern="1200" cap="none" spc="0" normalizeH="0" baseline="0" noProof="0" dirty="0">
                <a:ln>
                  <a:noFill/>
                </a:ln>
                <a:solidFill>
                  <a:srgbClr val="404040"/>
                </a:solidFill>
                <a:effectLst/>
                <a:uLnTx/>
                <a:uFillTx/>
                <a:latin typeface="DeepSeek-CJK-patch"/>
                <a:ea typeface="等线" panose="02010600030101010101" pitchFamily="2" charset="-122"/>
                <a:cs typeface="+mn-cs"/>
              </a:rPr>
              <a:t>部署至工业级嵌入式设备</a:t>
            </a:r>
          </a:p>
        </p:txBody>
      </p:sp>
      <p:sp>
        <p:nvSpPr>
          <p:cNvPr id="10" name="文本框 9">
            <a:extLst>
              <a:ext uri="{FF2B5EF4-FFF2-40B4-BE49-F238E27FC236}">
                <a16:creationId xmlns:a16="http://schemas.microsoft.com/office/drawing/2014/main" id="{F959C9D1-1487-59CA-24C6-7D648ACC6996}"/>
              </a:ext>
            </a:extLst>
          </p:cNvPr>
          <p:cNvSpPr txBox="1"/>
          <p:nvPr/>
        </p:nvSpPr>
        <p:spPr>
          <a:xfrm>
            <a:off x="4290380" y="2557602"/>
            <a:ext cx="3555777" cy="2310889"/>
          </a:xfrm>
          <a:prstGeom prst="rect">
            <a:avLst/>
          </a:prstGeom>
          <a:noFill/>
        </p:spPr>
        <p:txBody>
          <a:bodyPr wrap="square">
            <a:spAutoFit/>
          </a:bodyPr>
          <a:lstStyle/>
          <a:p>
            <a:pPr marL="0" marR="0" lvl="0" indent="0" algn="l" defTabSz="914400" rtl="0" eaLnBrk="1" fontAlgn="auto" latinLnBrk="0" hangingPunct="1">
              <a:lnSpc>
                <a:spcPts val="2143"/>
              </a:lnSpc>
              <a:spcBef>
                <a:spcPts val="300"/>
              </a:spcBef>
              <a:spcAft>
                <a:spcPts val="1029"/>
              </a:spcAft>
              <a:buClrTx/>
              <a:buSzTx/>
              <a:tabLst/>
              <a:defRPr/>
            </a:pPr>
            <a:r>
              <a:rPr kumimoji="0" lang="en-US" altLang="zh-CN" sz="2000" b="1" i="0" u="none" strike="noStrike" kern="1200" cap="none" spc="0" normalizeH="0" baseline="0" noProof="0" dirty="0">
                <a:ln>
                  <a:noFill/>
                </a:ln>
                <a:solidFill>
                  <a:srgbClr val="C00000"/>
                </a:solidFill>
                <a:effectLst/>
                <a:uLnTx/>
                <a:uFillTx/>
                <a:latin typeface="DeepSeek-CJK-patch"/>
                <a:ea typeface="等线" panose="02010600030101010101" pitchFamily="2" charset="-122"/>
                <a:cs typeface="+mn-cs"/>
              </a:rPr>
              <a:t>2.</a:t>
            </a:r>
            <a:r>
              <a:rPr kumimoji="0" lang="zh-CN" altLang="en-US" sz="2000" b="1" i="0" u="none" strike="noStrike" kern="1200" cap="none" spc="0" normalizeH="0" baseline="0" noProof="0" dirty="0">
                <a:ln>
                  <a:noFill/>
                </a:ln>
                <a:solidFill>
                  <a:srgbClr val="C00000"/>
                </a:solidFill>
                <a:effectLst/>
                <a:uLnTx/>
                <a:uFillTx/>
                <a:latin typeface="DeepSeek-CJK-patch"/>
                <a:ea typeface="等线" panose="02010600030101010101" pitchFamily="2" charset="-122"/>
                <a:cs typeface="+mn-cs"/>
              </a:rPr>
              <a:t>扩展系统功能</a:t>
            </a:r>
            <a:endParaRPr lang="en-US" altLang="zh-CN" sz="2000" b="1" dirty="0">
              <a:solidFill>
                <a:srgbClr val="C00000"/>
              </a:solidFill>
              <a:latin typeface="DeepSeek-CJK-patch"/>
              <a:ea typeface="等线" panose="02010600030101010101" pitchFamily="2" charset="-122"/>
            </a:endParaRPr>
          </a:p>
          <a:p>
            <a:pPr marL="0" marR="0" lvl="0" indent="0" algn="l" defTabSz="914400" rtl="0" eaLnBrk="1" fontAlgn="auto" latinLnBrk="0" hangingPunct="1">
              <a:lnSpc>
                <a:spcPts val="2143"/>
              </a:lnSpc>
              <a:spcBef>
                <a:spcPts val="300"/>
              </a:spcBef>
              <a:spcAft>
                <a:spcPts val="1029"/>
              </a:spcAft>
              <a:buClrTx/>
              <a:buSzTx/>
              <a:tabLst/>
              <a:defRPr/>
            </a:pPr>
            <a:br>
              <a:rPr kumimoji="0" lang="zh-CN" altLang="en-US" sz="1800" b="0" i="0" u="none" strike="noStrike" kern="1200" cap="none" spc="0" normalizeH="0" baseline="0" noProof="0" dirty="0">
                <a:ln>
                  <a:noFill/>
                </a:ln>
                <a:solidFill>
                  <a:srgbClr val="404040"/>
                </a:solidFill>
                <a:effectLst/>
                <a:uLnTx/>
                <a:uFillTx/>
                <a:latin typeface="DeepSeek-CJK-patch"/>
                <a:ea typeface="等线" panose="02010600030101010101" pitchFamily="2" charset="-122"/>
                <a:cs typeface="+mn-cs"/>
              </a:rPr>
            </a:br>
            <a:r>
              <a:rPr kumimoji="0" lang="zh-CN" altLang="en-US" sz="1800" b="0" i="0" u="none" strike="noStrike" kern="1200" cap="none" spc="0" normalizeH="0" baseline="0" noProof="0" dirty="0">
                <a:ln>
                  <a:noFill/>
                </a:ln>
                <a:solidFill>
                  <a:srgbClr val="404040"/>
                </a:solidFill>
                <a:effectLst/>
                <a:uLnTx/>
                <a:uFillTx/>
                <a:latin typeface="DeepSeek-CJK-patch"/>
                <a:ea typeface="等线" panose="02010600030101010101" pitchFamily="2" charset="-122"/>
                <a:cs typeface="+mn-cs"/>
              </a:rPr>
              <a:t>借助工业互联网，将系统拓展至监测、故障诊断等智能应用。</a:t>
            </a:r>
          </a:p>
          <a:p>
            <a:pPr marL="0" marR="0" lvl="0" indent="0" algn="l" defTabSz="914400" rtl="0" eaLnBrk="1" fontAlgn="auto" latinLnBrk="0" hangingPunct="1">
              <a:lnSpc>
                <a:spcPts val="2143"/>
              </a:lnSpc>
              <a:spcBef>
                <a:spcPts val="300"/>
              </a:spcBef>
              <a:spcAft>
                <a:spcPts val="1029"/>
              </a:spcAft>
              <a:buClrTx/>
              <a:buSzTx/>
              <a:tabLst/>
              <a:defRPr/>
            </a:pPr>
            <a:br>
              <a:rPr kumimoji="0" lang="zh-CN" altLang="en-US" sz="1800" b="0" i="0" u="none" strike="noStrike" kern="1200" cap="none" spc="0" normalizeH="0" baseline="0" noProof="0" dirty="0">
                <a:ln>
                  <a:noFill/>
                </a:ln>
                <a:solidFill>
                  <a:srgbClr val="404040"/>
                </a:solidFill>
                <a:effectLst/>
                <a:uLnTx/>
                <a:uFillTx/>
                <a:latin typeface="DeepSeek-CJK-patch"/>
                <a:ea typeface="等线" panose="02010600030101010101" pitchFamily="2" charset="-122"/>
                <a:cs typeface="+mn-cs"/>
              </a:rPr>
            </a:br>
            <a:r>
              <a:rPr kumimoji="0" lang="en-US" altLang="zh-CN" sz="1800" b="0" i="0" u="none" strike="noStrike" kern="1200" cap="none" spc="0" normalizeH="0" baseline="0" noProof="0" dirty="0">
                <a:ln>
                  <a:noFill/>
                </a:ln>
                <a:solidFill>
                  <a:srgbClr val="404040"/>
                </a:solidFill>
                <a:effectLst/>
                <a:uLnTx/>
                <a:uFillTx/>
                <a:latin typeface="DeepSeek-CJK-patch"/>
                <a:ea typeface="等线" panose="02010600030101010101" pitchFamily="2" charset="-122"/>
                <a:cs typeface="+mn-cs"/>
              </a:rPr>
              <a:t>• </a:t>
            </a:r>
            <a:r>
              <a:rPr kumimoji="0" lang="zh-CN" altLang="en-US" sz="1800" b="0" i="0" u="none" strike="noStrike" kern="1200" cap="none" spc="0" normalizeH="0" baseline="0" noProof="0" dirty="0">
                <a:ln>
                  <a:noFill/>
                </a:ln>
                <a:solidFill>
                  <a:srgbClr val="404040"/>
                </a:solidFill>
                <a:effectLst/>
                <a:uLnTx/>
                <a:uFillTx/>
                <a:latin typeface="DeepSeek-CJK-patch"/>
                <a:ea typeface="等线" panose="02010600030101010101" pitchFamily="2" charset="-122"/>
                <a:cs typeface="+mn-cs"/>
              </a:rPr>
              <a:t>对接工业物联网实现多设备协同</a:t>
            </a:r>
            <a:br>
              <a:rPr kumimoji="0" lang="zh-CN" altLang="en-US" sz="1800" b="0" i="0" u="none" strike="noStrike" kern="1200" cap="none" spc="0" normalizeH="0" baseline="0" noProof="0" dirty="0">
                <a:ln>
                  <a:noFill/>
                </a:ln>
                <a:solidFill>
                  <a:srgbClr val="404040"/>
                </a:solidFill>
                <a:effectLst/>
                <a:uLnTx/>
                <a:uFillTx/>
                <a:latin typeface="DeepSeek-CJK-patch"/>
                <a:ea typeface="等线" panose="02010600030101010101" pitchFamily="2" charset="-122"/>
                <a:cs typeface="+mn-cs"/>
              </a:rPr>
            </a:br>
            <a:r>
              <a:rPr kumimoji="0" lang="en-US" altLang="zh-CN" sz="1800" b="0" i="0" u="none" strike="noStrike" kern="1200" cap="none" spc="0" normalizeH="0" baseline="0" noProof="0" dirty="0">
                <a:ln>
                  <a:noFill/>
                </a:ln>
                <a:solidFill>
                  <a:srgbClr val="404040"/>
                </a:solidFill>
                <a:effectLst/>
                <a:uLnTx/>
                <a:uFillTx/>
                <a:latin typeface="DeepSeek-CJK-patch"/>
                <a:ea typeface="等线" panose="02010600030101010101" pitchFamily="2" charset="-122"/>
                <a:cs typeface="+mn-cs"/>
              </a:rPr>
              <a:t>• </a:t>
            </a:r>
            <a:r>
              <a:rPr kumimoji="0" lang="zh-CN" altLang="en-US" sz="1800" b="0" i="0" u="none" strike="noStrike" kern="1200" cap="none" spc="0" normalizeH="0" baseline="0" noProof="0" dirty="0">
                <a:ln>
                  <a:noFill/>
                </a:ln>
                <a:solidFill>
                  <a:srgbClr val="404040"/>
                </a:solidFill>
                <a:effectLst/>
                <a:uLnTx/>
                <a:uFillTx/>
                <a:latin typeface="DeepSeek-CJK-patch"/>
                <a:ea typeface="等线" panose="02010600030101010101" pitchFamily="2" charset="-122"/>
                <a:cs typeface="+mn-cs"/>
              </a:rPr>
              <a:t>集成智能预警与预测性维护</a:t>
            </a:r>
          </a:p>
        </p:txBody>
      </p:sp>
    </p:spTree>
    <p:extLst>
      <p:ext uri="{BB962C8B-B14F-4D97-AF65-F5344CB8AC3E}">
        <p14:creationId xmlns:p14="http://schemas.microsoft.com/office/powerpoint/2010/main" val="27003677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5622925" y="2487869"/>
            <a:ext cx="5940425" cy="1467646"/>
          </a:xfrm>
          <a:prstGeom prst="rect">
            <a:avLst/>
          </a:prstGeom>
          <a:noFill/>
        </p:spPr>
        <p:txBody>
          <a:bodyPr wrap="square">
            <a:spAutoFit/>
          </a:bodyPr>
          <a:lstStyle/>
          <a:p>
            <a:pPr algn="r">
              <a:lnSpc>
                <a:spcPct val="120000"/>
              </a:lnSpc>
              <a:defRPr/>
            </a:pPr>
            <a:r>
              <a:rPr lang="zh-CN" altLang="en-US" sz="8000" b="1" dirty="0">
                <a:solidFill>
                  <a:srgbClr val="0070C0"/>
                </a:solidFill>
                <a:latin typeface="思源黑体 CN Bold" panose="020B0800000000000000" pitchFamily="34" charset="-122"/>
                <a:ea typeface="思源黑体 CN Bold" panose="020B0800000000000000" pitchFamily="34" charset="-122"/>
                <a:cs typeface="+mn-ea"/>
                <a:sym typeface="微软雅黑" panose="020B0503020204020204" pitchFamily="34" charset="-122"/>
              </a:rPr>
              <a:t>感谢观看</a:t>
            </a:r>
          </a:p>
        </p:txBody>
      </p:sp>
      <p:grpSp>
        <p:nvGrpSpPr>
          <p:cNvPr id="14" name="组合 2"/>
          <p:cNvGrpSpPr/>
          <p:nvPr/>
        </p:nvGrpSpPr>
        <p:grpSpPr bwMode="auto">
          <a:xfrm>
            <a:off x="7343775" y="4010025"/>
            <a:ext cx="4087813" cy="428624"/>
            <a:chOff x="2438400" y="3693701"/>
            <a:chExt cx="7629525" cy="308132"/>
          </a:xfrm>
        </p:grpSpPr>
        <p:sp>
          <p:nvSpPr>
            <p:cNvPr id="15" name="矩形 14"/>
            <p:cNvSpPr/>
            <p:nvPr/>
          </p:nvSpPr>
          <p:spPr>
            <a:xfrm>
              <a:off x="2511423" y="3727727"/>
              <a:ext cx="7483476" cy="240033"/>
            </a:xfrm>
            <a:prstGeom prst="rect">
              <a:avLst/>
            </a:prstGeom>
          </p:spPr>
          <p:txBody>
            <a:bodyPr>
              <a:spAutoFit/>
            </a:bodyPr>
            <a:lstStyle/>
            <a:p>
              <a:pPr marL="0" marR="0" lvl="0" indent="0" algn="dist" defTabSz="914400" eaLnBrk="1" fontAlgn="auto" latinLnBrk="0" hangingPunct="1">
                <a:lnSpc>
                  <a:spcPct val="120000"/>
                </a:lnSpc>
                <a:spcBef>
                  <a:spcPts val="0"/>
                </a:spcBef>
                <a:spcAft>
                  <a:spcPts val="0"/>
                </a:spcAft>
                <a:buClrTx/>
                <a:buSzTx/>
                <a:buFontTx/>
                <a:buNone/>
                <a:defRPr/>
              </a:pPr>
              <a:r>
                <a:rPr lang="en-US" altLang="zh-CN" sz="1400" kern="0" dirty="0">
                  <a:solidFill>
                    <a:prstClr val="black">
                      <a:lumMod val="85000"/>
                      <a:lumOff val="15000"/>
                    </a:prstClr>
                  </a:solidFill>
                  <a:latin typeface="微软雅黑" panose="020B0503020204020204" pitchFamily="34" charset="-122"/>
                  <a:ea typeface="微软雅黑" panose="020B0503020204020204" pitchFamily="34" charset="-122"/>
                  <a:cs typeface="+mn-ea"/>
                  <a:sym typeface="微软雅黑" panose="020B0503020204020204" pitchFamily="34" charset="-122"/>
                </a:rPr>
                <a:t>THANK YOU FOR WATCHING</a:t>
              </a:r>
              <a:endParaRPr kumimoji="0" lang="zh-CN" altLang="en-US" sz="14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nvGrpSpPr>
            <p:cNvPr id="16" name="组合 12"/>
            <p:cNvGrpSpPr/>
            <p:nvPr/>
          </p:nvGrpSpPr>
          <p:grpSpPr bwMode="auto">
            <a:xfrm>
              <a:off x="2438400" y="3693701"/>
              <a:ext cx="7629525" cy="308132"/>
              <a:chOff x="2438400" y="3482158"/>
              <a:chExt cx="7648575" cy="336660"/>
            </a:xfrm>
          </p:grpSpPr>
          <p:cxnSp>
            <p:nvCxnSpPr>
              <p:cNvPr id="17" name="直接连接符 16"/>
              <p:cNvCxnSpPr/>
              <p:nvPr/>
            </p:nvCxnSpPr>
            <p:spPr>
              <a:xfrm>
                <a:off x="2438400" y="3482158"/>
                <a:ext cx="7648575" cy="0"/>
              </a:xfrm>
              <a:prstGeom prst="line">
                <a:avLst/>
              </a:prstGeom>
              <a:noFill/>
              <a:ln w="6350" cap="flat" cmpd="sng" algn="ctr">
                <a:solidFill>
                  <a:sysClr val="windowText" lastClr="000000">
                    <a:lumMod val="50000"/>
                    <a:lumOff val="50000"/>
                  </a:sysClr>
                </a:solidFill>
                <a:prstDash val="sysDash"/>
                <a:miter lim="800000"/>
              </a:ln>
              <a:effectLst/>
            </p:spPr>
          </p:cxnSp>
          <p:cxnSp>
            <p:nvCxnSpPr>
              <p:cNvPr id="18" name="直接连接符 17"/>
              <p:cNvCxnSpPr/>
              <p:nvPr/>
            </p:nvCxnSpPr>
            <p:spPr>
              <a:xfrm>
                <a:off x="2438400" y="3818818"/>
                <a:ext cx="7648575" cy="0"/>
              </a:xfrm>
              <a:prstGeom prst="line">
                <a:avLst/>
              </a:prstGeom>
              <a:noFill/>
              <a:ln w="6350" cap="flat" cmpd="sng" algn="ctr">
                <a:solidFill>
                  <a:sysClr val="windowText" lastClr="000000">
                    <a:lumMod val="50000"/>
                    <a:lumOff val="50000"/>
                  </a:sysClr>
                </a:solidFill>
                <a:prstDash val="sysDash"/>
                <a:miter lim="800000"/>
              </a:ln>
              <a:effectLst/>
            </p:spPr>
          </p:cxnSp>
        </p:grpSp>
      </p:grpSp>
      <p:grpSp>
        <p:nvGrpSpPr>
          <p:cNvPr id="2" name="组合 1"/>
          <p:cNvGrpSpPr/>
          <p:nvPr/>
        </p:nvGrpSpPr>
        <p:grpSpPr>
          <a:xfrm>
            <a:off x="304799" y="1333500"/>
            <a:ext cx="6854993" cy="4743452"/>
            <a:chOff x="76199" y="0"/>
            <a:chExt cx="6854993" cy="4743452"/>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6199" y="0"/>
              <a:ext cx="6854993" cy="4743452"/>
            </a:xfrm>
            <a:prstGeom prst="rect">
              <a:avLst/>
            </a:prstGeom>
          </p:spPr>
        </p:pic>
        <p:sp>
          <p:nvSpPr>
            <p:cNvPr id="19" name="Freeform 244"/>
            <p:cNvSpPr/>
            <p:nvPr/>
          </p:nvSpPr>
          <p:spPr bwMode="auto">
            <a:xfrm flipH="1" flipV="1">
              <a:off x="1749531" y="1905000"/>
              <a:ext cx="507892" cy="523874"/>
            </a:xfrm>
            <a:custGeom>
              <a:avLst/>
              <a:gdLst>
                <a:gd name="T0" fmla="*/ 806 w 806"/>
                <a:gd name="T1" fmla="*/ 555 h 809"/>
                <a:gd name="T2" fmla="*/ 555 w 806"/>
                <a:gd name="T3" fmla="*/ 555 h 809"/>
                <a:gd name="T4" fmla="*/ 555 w 806"/>
                <a:gd name="T5" fmla="*/ 809 h 809"/>
                <a:gd name="T6" fmla="*/ 251 w 806"/>
                <a:gd name="T7" fmla="*/ 809 h 809"/>
                <a:gd name="T8" fmla="*/ 251 w 806"/>
                <a:gd name="T9" fmla="*/ 555 h 809"/>
                <a:gd name="T10" fmla="*/ 0 w 806"/>
                <a:gd name="T11" fmla="*/ 555 h 809"/>
                <a:gd name="T12" fmla="*/ 0 w 806"/>
                <a:gd name="T13" fmla="*/ 254 h 809"/>
                <a:gd name="T14" fmla="*/ 251 w 806"/>
                <a:gd name="T15" fmla="*/ 254 h 809"/>
                <a:gd name="T16" fmla="*/ 251 w 806"/>
                <a:gd name="T17" fmla="*/ 0 h 809"/>
                <a:gd name="T18" fmla="*/ 555 w 806"/>
                <a:gd name="T19" fmla="*/ 0 h 809"/>
                <a:gd name="T20" fmla="*/ 555 w 806"/>
                <a:gd name="T21" fmla="*/ 254 h 809"/>
                <a:gd name="T22" fmla="*/ 806 w 806"/>
                <a:gd name="T23" fmla="*/ 254 h 809"/>
                <a:gd name="T24" fmla="*/ 806 w 806"/>
                <a:gd name="T25" fmla="*/ 555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6" h="809">
                  <a:moveTo>
                    <a:pt x="806" y="555"/>
                  </a:moveTo>
                  <a:lnTo>
                    <a:pt x="555" y="555"/>
                  </a:lnTo>
                  <a:lnTo>
                    <a:pt x="555" y="809"/>
                  </a:lnTo>
                  <a:lnTo>
                    <a:pt x="251" y="809"/>
                  </a:lnTo>
                  <a:lnTo>
                    <a:pt x="251" y="555"/>
                  </a:lnTo>
                  <a:lnTo>
                    <a:pt x="0" y="555"/>
                  </a:lnTo>
                  <a:lnTo>
                    <a:pt x="0" y="254"/>
                  </a:lnTo>
                  <a:lnTo>
                    <a:pt x="251" y="254"/>
                  </a:lnTo>
                  <a:lnTo>
                    <a:pt x="251" y="0"/>
                  </a:lnTo>
                  <a:lnTo>
                    <a:pt x="555" y="0"/>
                  </a:lnTo>
                  <a:lnTo>
                    <a:pt x="555" y="254"/>
                  </a:lnTo>
                  <a:lnTo>
                    <a:pt x="806" y="254"/>
                  </a:lnTo>
                  <a:lnTo>
                    <a:pt x="806" y="555"/>
                  </a:lnTo>
                  <a:close/>
                </a:path>
              </a:pathLst>
            </a:custGeom>
            <a:solidFill>
              <a:srgbClr val="0F365E"/>
            </a:solidFill>
            <a:ln>
              <a:solidFill>
                <a:srgbClr val="0F365E"/>
              </a:solidFill>
            </a:ln>
          </p:spPr>
          <p:txBody>
            <a:bodyPr/>
            <a:lstStyle/>
            <a:p>
              <a:pPr eaLnBrk="1" fontAlgn="auto" hangingPunct="1">
                <a:lnSpc>
                  <a:spcPct val="120000"/>
                </a:lnSpc>
                <a:spcBef>
                  <a:spcPts val="0"/>
                </a:spcBef>
                <a:spcAft>
                  <a:spcPts val="0"/>
                </a:spcAft>
                <a:defRPr/>
              </a:pPr>
              <a:endParaRPr lang="en-US" b="0" kern="0">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1" name="Rectangle: Rounded Corners 4"/>
          <p:cNvSpPr/>
          <p:nvPr/>
        </p:nvSpPr>
        <p:spPr>
          <a:xfrm>
            <a:off x="0" y="6657974"/>
            <a:ext cx="12192000" cy="200025"/>
          </a:xfrm>
          <a:prstGeom prst="roundRect">
            <a:avLst>
              <a:gd name="adj" fmla="val 0"/>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Rectangle: Rounded Corners 4"/>
          <p:cNvSpPr/>
          <p:nvPr/>
        </p:nvSpPr>
        <p:spPr>
          <a:xfrm>
            <a:off x="0" y="-19050"/>
            <a:ext cx="12192000" cy="647700"/>
          </a:xfrm>
          <a:prstGeom prst="roundRect">
            <a:avLst>
              <a:gd name="adj" fmla="val 0"/>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1317" name="picture 1317"/>
          <p:cNvPicPr>
            <a:picLocks noChangeAspect="1"/>
          </p:cNvPicPr>
          <p:nvPr/>
        </p:nvPicPr>
        <p:blipFill>
          <a:blip r:embed="rId4"/>
          <a:stretch>
            <a:fillRect/>
          </a:stretch>
        </p:blipFill>
        <p:spPr>
          <a:xfrm rot="21600000">
            <a:off x="182879" y="10033"/>
            <a:ext cx="3276600" cy="58978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2"/>
          <p:cNvGrpSpPr/>
          <p:nvPr/>
        </p:nvGrpSpPr>
        <p:grpSpPr bwMode="auto">
          <a:xfrm>
            <a:off x="4296062" y="941927"/>
            <a:ext cx="2646878" cy="592253"/>
            <a:chOff x="4788556" y="1030394"/>
            <a:chExt cx="2645893" cy="592593"/>
          </a:xfrm>
        </p:grpSpPr>
        <p:sp>
          <p:nvSpPr>
            <p:cNvPr id="26" name="矩形 23"/>
            <p:cNvSpPr>
              <a:spLocks noChangeArrowheads="1"/>
            </p:cNvSpPr>
            <p:nvPr/>
          </p:nvSpPr>
          <p:spPr bwMode="auto">
            <a:xfrm>
              <a:off x="4788556" y="1124744"/>
              <a:ext cx="2645893" cy="498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Comic Sans MS" panose="030F0702030302020204" pitchFamily="66" charset="0"/>
                  <a:ea typeface="宋体" panose="02010600030101010101" pitchFamily="2" charset="-122"/>
                </a:defRPr>
              </a:lvl1pPr>
              <a:lvl2pPr marL="742950" indent="-285750">
                <a:defRPr b="1">
                  <a:solidFill>
                    <a:schemeClr val="tx1"/>
                  </a:solidFill>
                  <a:latin typeface="Comic Sans MS" panose="030F0702030302020204" pitchFamily="66" charset="0"/>
                  <a:ea typeface="宋体" panose="02010600030101010101" pitchFamily="2" charset="-122"/>
                </a:defRPr>
              </a:lvl2pPr>
              <a:lvl3pPr marL="1143000" indent="-228600">
                <a:defRPr b="1">
                  <a:solidFill>
                    <a:schemeClr val="tx1"/>
                  </a:solidFill>
                  <a:latin typeface="Comic Sans MS" panose="030F0702030302020204" pitchFamily="66" charset="0"/>
                  <a:ea typeface="宋体" panose="02010600030101010101" pitchFamily="2" charset="-122"/>
                </a:defRPr>
              </a:lvl3pPr>
              <a:lvl4pPr marL="1600200" indent="-228600">
                <a:defRPr b="1">
                  <a:solidFill>
                    <a:schemeClr val="tx1"/>
                  </a:solidFill>
                  <a:latin typeface="Comic Sans MS" panose="030F0702030302020204" pitchFamily="66" charset="0"/>
                  <a:ea typeface="宋体" panose="02010600030101010101" pitchFamily="2" charset="-122"/>
                </a:defRPr>
              </a:lvl4pPr>
              <a:lvl5pPr marL="2057400" indent="-22860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algn="ctr">
                <a:lnSpc>
                  <a:spcPct val="120000"/>
                </a:lnSpc>
              </a:pPr>
              <a:r>
                <a:rPr lang="zh-CN" altLang="en-US" sz="2400" dirty="0">
                  <a:solidFill>
                    <a:srgbClr val="0070C0"/>
                  </a:solidFill>
                  <a:latin typeface="微软雅黑" panose="020B0503020204020204" pitchFamily="34" charset="-122"/>
                  <a:ea typeface="微软雅黑" panose="020B0503020204020204" pitchFamily="34" charset="-122"/>
                </a:rPr>
                <a:t>系统构建核心任务</a:t>
              </a:r>
              <a:endParaRPr lang="zh-CN" altLang="en-US" sz="2400"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27" name="直接连接符 26"/>
            <p:cNvCxnSpPr/>
            <p:nvPr/>
          </p:nvCxnSpPr>
          <p:spPr bwMode="auto">
            <a:xfrm>
              <a:off x="5791945" y="1030394"/>
              <a:ext cx="504637" cy="0"/>
            </a:xfrm>
            <a:prstGeom prst="line">
              <a:avLst/>
            </a:prstGeom>
            <a:solidFill>
              <a:schemeClr val="accent1"/>
            </a:solidFill>
            <a:ln w="28575" cap="flat" cmpd="sng" algn="ctr">
              <a:solidFill>
                <a:schemeClr val="tx1">
                  <a:lumMod val="75000"/>
                  <a:lumOff val="25000"/>
                </a:schemeClr>
              </a:solidFill>
              <a:prstDash val="solid"/>
              <a:round/>
              <a:headEnd type="none" w="med" len="med"/>
              <a:tailEnd type="none" w="med" len="med"/>
            </a:ln>
            <a:effectLst/>
          </p:spPr>
        </p:cxnSp>
      </p:grpSp>
      <p:pic>
        <p:nvPicPr>
          <p:cNvPr id="143" name="picture 143"/>
          <p:cNvPicPr>
            <a:picLocks noChangeAspect="1"/>
          </p:cNvPicPr>
          <p:nvPr/>
        </p:nvPicPr>
        <p:blipFill>
          <a:blip r:embed="rId3"/>
          <a:stretch>
            <a:fillRect/>
          </a:stretch>
        </p:blipFill>
        <p:spPr>
          <a:xfrm rot="21600000">
            <a:off x="10701527" y="150876"/>
            <a:ext cx="1359407" cy="518160"/>
          </a:xfrm>
          <a:prstGeom prst="rect">
            <a:avLst/>
          </a:prstGeom>
        </p:spPr>
      </p:pic>
      <p:pic>
        <p:nvPicPr>
          <p:cNvPr id="1317" name="picture 1317"/>
          <p:cNvPicPr>
            <a:picLocks noChangeAspect="1"/>
          </p:cNvPicPr>
          <p:nvPr/>
        </p:nvPicPr>
        <p:blipFill>
          <a:blip r:embed="rId4"/>
          <a:stretch>
            <a:fillRect/>
          </a:stretch>
        </p:blipFill>
        <p:spPr>
          <a:xfrm rot="21600000">
            <a:off x="182879" y="79248"/>
            <a:ext cx="3276600" cy="589787"/>
          </a:xfrm>
          <a:prstGeom prst="rect">
            <a:avLst/>
          </a:prstGeom>
        </p:spPr>
      </p:pic>
      <p:sp>
        <p:nvSpPr>
          <p:cNvPr id="2" name="右大括号 1">
            <a:extLst>
              <a:ext uri="{FF2B5EF4-FFF2-40B4-BE49-F238E27FC236}">
                <a16:creationId xmlns:a16="http://schemas.microsoft.com/office/drawing/2014/main" id="{6BB3147C-5CFB-A522-D8D8-8004D1CC2929}"/>
              </a:ext>
            </a:extLst>
          </p:cNvPr>
          <p:cNvSpPr/>
          <p:nvPr/>
        </p:nvSpPr>
        <p:spPr>
          <a:xfrm rot="16200000">
            <a:off x="5036854" y="-271134"/>
            <a:ext cx="914400" cy="47974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6AB5CF5A-DA0B-FF5B-F803-62E6192F7643}"/>
              </a:ext>
            </a:extLst>
          </p:cNvPr>
          <p:cNvSpPr/>
          <p:nvPr/>
        </p:nvSpPr>
        <p:spPr>
          <a:xfrm>
            <a:off x="1223158" y="2787988"/>
            <a:ext cx="1872183" cy="1803434"/>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C00000"/>
                </a:solidFill>
              </a:rPr>
              <a:t>训练数据的检索，构建与优化</a:t>
            </a:r>
          </a:p>
        </p:txBody>
      </p:sp>
      <p:sp>
        <p:nvSpPr>
          <p:cNvPr id="5" name="矩形 4">
            <a:extLst>
              <a:ext uri="{FF2B5EF4-FFF2-40B4-BE49-F238E27FC236}">
                <a16:creationId xmlns:a16="http://schemas.microsoft.com/office/drawing/2014/main" id="{FE59EC0B-2651-B725-C2D1-7812F9416FCF}"/>
              </a:ext>
            </a:extLst>
          </p:cNvPr>
          <p:cNvSpPr/>
          <p:nvPr/>
        </p:nvSpPr>
        <p:spPr>
          <a:xfrm>
            <a:off x="4683408" y="2787987"/>
            <a:ext cx="1872183" cy="1803434"/>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C00000"/>
                </a:solidFill>
              </a:rPr>
              <a:t>深度学习模型的选择与优化</a:t>
            </a:r>
          </a:p>
        </p:txBody>
      </p:sp>
      <p:sp>
        <p:nvSpPr>
          <p:cNvPr id="8" name="矩形 7">
            <a:extLst>
              <a:ext uri="{FF2B5EF4-FFF2-40B4-BE49-F238E27FC236}">
                <a16:creationId xmlns:a16="http://schemas.microsoft.com/office/drawing/2014/main" id="{25680F2E-B39C-9557-A381-53908C54DF5F}"/>
              </a:ext>
            </a:extLst>
          </p:cNvPr>
          <p:cNvSpPr/>
          <p:nvPr/>
        </p:nvSpPr>
        <p:spPr>
          <a:xfrm>
            <a:off x="7892767" y="2787987"/>
            <a:ext cx="1872183" cy="1803434"/>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C00000"/>
                </a:solidFill>
              </a:rPr>
              <a:t>系统流程设计与搭建</a:t>
            </a:r>
          </a:p>
        </p:txBody>
      </p:sp>
      <p:sp>
        <p:nvSpPr>
          <p:cNvPr id="10" name="文本框 9">
            <a:extLst>
              <a:ext uri="{FF2B5EF4-FFF2-40B4-BE49-F238E27FC236}">
                <a16:creationId xmlns:a16="http://schemas.microsoft.com/office/drawing/2014/main" id="{B6E860C7-68A0-607E-D9AC-AAD84FD07019}"/>
              </a:ext>
            </a:extLst>
          </p:cNvPr>
          <p:cNvSpPr txBox="1"/>
          <p:nvPr/>
        </p:nvSpPr>
        <p:spPr>
          <a:xfrm>
            <a:off x="697676" y="5044482"/>
            <a:ext cx="3043051" cy="1200329"/>
          </a:xfrm>
          <a:prstGeom prst="rect">
            <a:avLst/>
          </a:prstGeom>
          <a:noFill/>
        </p:spPr>
        <p:txBody>
          <a:bodyPr wrap="square">
            <a:spAutoFit/>
          </a:bodyPr>
          <a:lstStyle/>
          <a:p>
            <a:r>
              <a:rPr lang="zh-CN" altLang="en-US" dirty="0"/>
              <a:t>多样化的仪表数据，包括数显式和指针式仪表，在不同环境、角度和光照条件下的图像，确保数据覆盖全面。</a:t>
            </a:r>
          </a:p>
        </p:txBody>
      </p:sp>
      <p:sp>
        <p:nvSpPr>
          <p:cNvPr id="12" name="文本框 11">
            <a:extLst>
              <a:ext uri="{FF2B5EF4-FFF2-40B4-BE49-F238E27FC236}">
                <a16:creationId xmlns:a16="http://schemas.microsoft.com/office/drawing/2014/main" id="{162985BD-8154-8827-8F68-8A115925BBE9}"/>
              </a:ext>
            </a:extLst>
          </p:cNvPr>
          <p:cNvSpPr txBox="1"/>
          <p:nvPr/>
        </p:nvSpPr>
        <p:spPr>
          <a:xfrm>
            <a:off x="4296061" y="5044482"/>
            <a:ext cx="2755660" cy="923330"/>
          </a:xfrm>
          <a:prstGeom prst="rect">
            <a:avLst/>
          </a:prstGeom>
          <a:noFill/>
        </p:spPr>
        <p:txBody>
          <a:bodyPr wrap="square">
            <a:spAutoFit/>
          </a:bodyPr>
          <a:lstStyle/>
          <a:p>
            <a:r>
              <a:rPr lang="zh-CN" altLang="en-US" dirty="0"/>
              <a:t>基于硬件资源和实时性需求，选择合适的模型，以平衡计算效率与检测精度。</a:t>
            </a:r>
          </a:p>
        </p:txBody>
      </p:sp>
      <p:sp>
        <p:nvSpPr>
          <p:cNvPr id="14" name="文本框 13">
            <a:extLst>
              <a:ext uri="{FF2B5EF4-FFF2-40B4-BE49-F238E27FC236}">
                <a16:creationId xmlns:a16="http://schemas.microsoft.com/office/drawing/2014/main" id="{849532B4-D2E3-78E5-E7A3-37721C4C534E}"/>
              </a:ext>
            </a:extLst>
          </p:cNvPr>
          <p:cNvSpPr txBox="1"/>
          <p:nvPr/>
        </p:nvSpPr>
        <p:spPr>
          <a:xfrm>
            <a:off x="7690887" y="5044481"/>
            <a:ext cx="2755660" cy="1200329"/>
          </a:xfrm>
          <a:prstGeom prst="rect">
            <a:avLst/>
          </a:prstGeom>
          <a:noFill/>
        </p:spPr>
        <p:txBody>
          <a:bodyPr wrap="square">
            <a:spAutoFit/>
          </a:bodyPr>
          <a:lstStyle/>
          <a:p>
            <a:r>
              <a:rPr lang="zh-CN" altLang="en-US" dirty="0"/>
              <a:t>构建完整的系统流程，包括图像处理、模型推理、结果计算模块，实现模块化设计，便于后期优化。</a:t>
            </a:r>
          </a:p>
        </p:txBody>
      </p:sp>
    </p:spTree>
    <p:extLst>
      <p:ext uri="{BB962C8B-B14F-4D97-AF65-F5344CB8AC3E}">
        <p14:creationId xmlns:p14="http://schemas.microsoft.com/office/powerpoint/2010/main" val="2804517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0" y="0"/>
            <a:ext cx="4743450" cy="3163688"/>
          </a:xfrm>
          <a:prstGeom prst="rect">
            <a:avLst/>
          </a:prstGeom>
        </p:spPr>
      </p:pic>
      <p:sp>
        <p:nvSpPr>
          <p:cNvPr id="16" name="矩形 15"/>
          <p:cNvSpPr/>
          <p:nvPr/>
        </p:nvSpPr>
        <p:spPr>
          <a:xfrm>
            <a:off x="4618672" y="3163688"/>
            <a:ext cx="2954655" cy="1005019"/>
          </a:xfrm>
          <a:prstGeom prst="rect">
            <a:avLst/>
          </a:prstGeom>
        </p:spPr>
        <p:txBody>
          <a:bodyPr wrap="none">
            <a:spAutoFit/>
          </a:bodyPr>
          <a:lstStyle/>
          <a:p>
            <a:pPr algn="l" eaLnBrk="1" fontAlgn="auto" hangingPunct="1">
              <a:lnSpc>
                <a:spcPct val="120000"/>
              </a:lnSpc>
              <a:spcBef>
                <a:spcPts val="0"/>
              </a:spcBef>
              <a:spcAft>
                <a:spcPts val="0"/>
              </a:spcAft>
              <a:defRPr/>
            </a:pPr>
            <a:r>
              <a:rPr lang="zh-CN" altLang="en-US" sz="5400" b="1" dirty="0">
                <a:solidFill>
                  <a:schemeClr val="tx1">
                    <a:lumMod val="75000"/>
                    <a:lumOff val="25000"/>
                  </a:schemeClr>
                </a:solidFill>
                <a:latin typeface="微软雅黑" panose="020B0503020204020204" pitchFamily="34" charset="-122"/>
                <a:ea typeface="思源黑体 CN Bold" panose="020B0800000000000000" pitchFamily="34" charset="-122"/>
                <a:cs typeface="+mn-ea"/>
                <a:sym typeface="微软雅黑" panose="020B0503020204020204" pitchFamily="34" charset="-122"/>
              </a:rPr>
              <a:t>研究现状</a:t>
            </a:r>
            <a:endParaRPr lang="zh-CN" altLang="en-US" sz="54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nvGrpSpPr>
          <p:cNvPr id="19459" name="组合 11"/>
          <p:cNvGrpSpPr/>
          <p:nvPr/>
        </p:nvGrpSpPr>
        <p:grpSpPr bwMode="auto">
          <a:xfrm>
            <a:off x="4865690" y="2128839"/>
            <a:ext cx="2552672" cy="747712"/>
            <a:chOff x="4614864" y="2081552"/>
            <a:chExt cx="3024187" cy="885711"/>
          </a:xfrm>
        </p:grpSpPr>
        <p:sp>
          <p:nvSpPr>
            <p:cNvPr id="10" name="矩形: 圆角 9"/>
            <p:cNvSpPr/>
            <p:nvPr/>
          </p:nvSpPr>
          <p:spPr bwMode="auto">
            <a:xfrm>
              <a:off x="4614864" y="2081552"/>
              <a:ext cx="3024187" cy="885711"/>
            </a:xfrm>
            <a:prstGeom prst="roundRect">
              <a:avLst>
                <a:gd name="adj" fmla="val 50000"/>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20000"/>
                </a:lnSpc>
                <a:spcBef>
                  <a:spcPts val="0"/>
                </a:spcBef>
                <a:spcAft>
                  <a:spcPts val="0"/>
                </a:spcAft>
                <a:defRPr/>
              </a:pPr>
              <a:endParaRPr lang="zh-CN" altLang="en-US" sz="1600" b="1">
                <a:solidFill>
                  <a:prstClr val="white"/>
                </a:solidFill>
                <a:sym typeface="微软雅黑" panose="020B0503020204020204" pitchFamily="34" charset="-122"/>
              </a:endParaRPr>
            </a:p>
          </p:txBody>
        </p:sp>
        <p:sp>
          <p:nvSpPr>
            <p:cNvPr id="7" name="文本框 6"/>
            <p:cNvSpPr txBox="1"/>
            <p:nvPr/>
          </p:nvSpPr>
          <p:spPr>
            <a:xfrm>
              <a:off x="5045075" y="2157742"/>
              <a:ext cx="2251074" cy="750049"/>
            </a:xfrm>
            <a:prstGeom prst="rect">
              <a:avLst/>
            </a:prstGeom>
            <a:noFill/>
          </p:spPr>
          <p:txBody>
            <a:bodyPr>
              <a:spAutoFit/>
            </a:bodyPr>
            <a:lstStyle/>
            <a:p>
              <a:pPr algn="ctr" eaLnBrk="1" fontAlgn="auto" hangingPunct="1">
                <a:lnSpc>
                  <a:spcPct val="120000"/>
                </a:lnSpc>
                <a:spcBef>
                  <a:spcPts val="0"/>
                </a:spcBef>
                <a:spcAft>
                  <a:spcPts val="0"/>
                </a:spcAft>
                <a:defRPr/>
              </a:pPr>
              <a:r>
                <a:rPr lang="en-US" altLang="zh-CN" sz="3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微软雅黑" panose="020B0503020204020204" pitchFamily="34" charset="-122"/>
                </a:rPr>
                <a:t>PART 02</a:t>
              </a:r>
              <a:endParaRPr lang="zh-CN" altLang="en-US" sz="3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V="1">
            <a:off x="8629650" y="4386808"/>
            <a:ext cx="3562350" cy="2375942"/>
          </a:xfrm>
          <a:prstGeom prst="rect">
            <a:avLst/>
          </a:prstGeom>
        </p:spPr>
      </p:pic>
      <p:pic>
        <p:nvPicPr>
          <p:cNvPr id="143" name="picture 143"/>
          <p:cNvPicPr>
            <a:picLocks noChangeAspect="1"/>
          </p:cNvPicPr>
          <p:nvPr/>
        </p:nvPicPr>
        <p:blipFill>
          <a:blip r:embed="rId5"/>
          <a:stretch>
            <a:fillRect/>
          </a:stretch>
        </p:blipFill>
        <p:spPr>
          <a:xfrm rot="21600000">
            <a:off x="10701527" y="150876"/>
            <a:ext cx="1359407" cy="518160"/>
          </a:xfrm>
          <a:prstGeom prst="rect">
            <a:avLst/>
          </a:prstGeom>
        </p:spPr>
      </p:pic>
    </p:spTree>
    <p:extLst>
      <p:ext uri="{BB962C8B-B14F-4D97-AF65-F5344CB8AC3E}">
        <p14:creationId xmlns:p14="http://schemas.microsoft.com/office/powerpoint/2010/main" val="3885048344"/>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10125074" y="4591421"/>
            <a:ext cx="1381559" cy="1388991"/>
            <a:chOff x="10066474" y="4591421"/>
            <a:chExt cx="1440160" cy="1388991"/>
          </a:xfrm>
        </p:grpSpPr>
        <p:sp>
          <p:nvSpPr>
            <p:cNvPr id="33" name="椭圆 32"/>
            <p:cNvSpPr/>
            <p:nvPr/>
          </p:nvSpPr>
          <p:spPr>
            <a:xfrm>
              <a:off x="10066474" y="4591421"/>
              <a:ext cx="1440160" cy="138899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54"/>
            <p:cNvSpPr>
              <a:spLocks noEditPoints="1"/>
            </p:cNvSpPr>
            <p:nvPr/>
          </p:nvSpPr>
          <p:spPr bwMode="auto">
            <a:xfrm>
              <a:off x="10307934" y="4869219"/>
              <a:ext cx="957241" cy="816985"/>
            </a:xfrm>
            <a:custGeom>
              <a:avLst/>
              <a:gdLst>
                <a:gd name="T0" fmla="*/ 154 w 213"/>
                <a:gd name="T1" fmla="*/ 52 h 188"/>
                <a:gd name="T2" fmla="*/ 115 w 213"/>
                <a:gd name="T3" fmla="*/ 91 h 188"/>
                <a:gd name="T4" fmla="*/ 98 w 213"/>
                <a:gd name="T5" fmla="*/ 91 h 188"/>
                <a:gd name="T6" fmla="*/ 59 w 213"/>
                <a:gd name="T7" fmla="*/ 52 h 188"/>
                <a:gd name="T8" fmla="*/ 59 w 213"/>
                <a:gd name="T9" fmla="*/ 11 h 188"/>
                <a:gd name="T10" fmla="*/ 100 w 213"/>
                <a:gd name="T11" fmla="*/ 11 h 188"/>
                <a:gd name="T12" fmla="*/ 106 w 213"/>
                <a:gd name="T13" fmla="*/ 17 h 188"/>
                <a:gd name="T14" fmla="*/ 113 w 213"/>
                <a:gd name="T15" fmla="*/ 11 h 188"/>
                <a:gd name="T16" fmla="*/ 154 w 213"/>
                <a:gd name="T17" fmla="*/ 11 h 188"/>
                <a:gd name="T18" fmla="*/ 154 w 213"/>
                <a:gd name="T19" fmla="*/ 52 h 188"/>
                <a:gd name="T20" fmla="*/ 73 w 213"/>
                <a:gd name="T21" fmla="*/ 101 h 188"/>
                <a:gd name="T22" fmla="*/ 54 w 213"/>
                <a:gd name="T23" fmla="*/ 84 h 188"/>
                <a:gd name="T24" fmla="*/ 37 w 213"/>
                <a:gd name="T25" fmla="*/ 71 h 188"/>
                <a:gd name="T26" fmla="*/ 32 w 213"/>
                <a:gd name="T27" fmla="*/ 90 h 188"/>
                <a:gd name="T28" fmla="*/ 46 w 213"/>
                <a:gd name="T29" fmla="*/ 106 h 188"/>
                <a:gd name="T30" fmla="*/ 50 w 213"/>
                <a:gd name="T31" fmla="*/ 117 h 188"/>
                <a:gd name="T32" fmla="*/ 42 w 213"/>
                <a:gd name="T33" fmla="*/ 108 h 188"/>
                <a:gd name="T34" fmla="*/ 29 w 213"/>
                <a:gd name="T35" fmla="*/ 93 h 188"/>
                <a:gd name="T36" fmla="*/ 27 w 213"/>
                <a:gd name="T37" fmla="*/ 68 h 188"/>
                <a:gd name="T38" fmla="*/ 32 w 213"/>
                <a:gd name="T39" fmla="*/ 37 h 188"/>
                <a:gd name="T40" fmla="*/ 19 w 213"/>
                <a:gd name="T41" fmla="*/ 25 h 188"/>
                <a:gd name="T42" fmla="*/ 5 w 213"/>
                <a:gd name="T43" fmla="*/ 60 h 188"/>
                <a:gd name="T44" fmla="*/ 0 w 213"/>
                <a:gd name="T45" fmla="*/ 101 h 188"/>
                <a:gd name="T46" fmla="*/ 12 w 213"/>
                <a:gd name="T47" fmla="*/ 124 h 188"/>
                <a:gd name="T48" fmla="*/ 38 w 213"/>
                <a:gd name="T49" fmla="*/ 167 h 188"/>
                <a:gd name="T50" fmla="*/ 38 w 213"/>
                <a:gd name="T51" fmla="*/ 188 h 188"/>
                <a:gd name="T52" fmla="*/ 89 w 213"/>
                <a:gd name="T53" fmla="*/ 188 h 188"/>
                <a:gd name="T54" fmla="*/ 89 w 213"/>
                <a:gd name="T55" fmla="*/ 170 h 188"/>
                <a:gd name="T56" fmla="*/ 90 w 213"/>
                <a:gd name="T57" fmla="*/ 157 h 188"/>
                <a:gd name="T58" fmla="*/ 87 w 213"/>
                <a:gd name="T59" fmla="*/ 133 h 188"/>
                <a:gd name="T60" fmla="*/ 73 w 213"/>
                <a:gd name="T61" fmla="*/ 101 h 188"/>
                <a:gd name="T62" fmla="*/ 208 w 213"/>
                <a:gd name="T63" fmla="*/ 60 h 188"/>
                <a:gd name="T64" fmla="*/ 194 w 213"/>
                <a:gd name="T65" fmla="*/ 25 h 188"/>
                <a:gd name="T66" fmla="*/ 181 w 213"/>
                <a:gd name="T67" fmla="*/ 37 h 188"/>
                <a:gd name="T68" fmla="*/ 186 w 213"/>
                <a:gd name="T69" fmla="*/ 68 h 188"/>
                <a:gd name="T70" fmla="*/ 184 w 213"/>
                <a:gd name="T71" fmla="*/ 93 h 188"/>
                <a:gd name="T72" fmla="*/ 171 w 213"/>
                <a:gd name="T73" fmla="*/ 108 h 188"/>
                <a:gd name="T74" fmla="*/ 163 w 213"/>
                <a:gd name="T75" fmla="*/ 117 h 188"/>
                <a:gd name="T76" fmla="*/ 167 w 213"/>
                <a:gd name="T77" fmla="*/ 106 h 188"/>
                <a:gd name="T78" fmla="*/ 181 w 213"/>
                <a:gd name="T79" fmla="*/ 90 h 188"/>
                <a:gd name="T80" fmla="*/ 175 w 213"/>
                <a:gd name="T81" fmla="*/ 71 h 188"/>
                <a:gd name="T82" fmla="*/ 159 w 213"/>
                <a:gd name="T83" fmla="*/ 84 h 188"/>
                <a:gd name="T84" fmla="*/ 140 w 213"/>
                <a:gd name="T85" fmla="*/ 101 h 188"/>
                <a:gd name="T86" fmla="*/ 125 w 213"/>
                <a:gd name="T87" fmla="*/ 133 h 188"/>
                <a:gd name="T88" fmla="*/ 122 w 213"/>
                <a:gd name="T89" fmla="*/ 157 h 188"/>
                <a:gd name="T90" fmla="*/ 124 w 213"/>
                <a:gd name="T91" fmla="*/ 170 h 188"/>
                <a:gd name="T92" fmla="*/ 124 w 213"/>
                <a:gd name="T93" fmla="*/ 188 h 188"/>
                <a:gd name="T94" fmla="*/ 175 w 213"/>
                <a:gd name="T95" fmla="*/ 188 h 188"/>
                <a:gd name="T96" fmla="*/ 175 w 213"/>
                <a:gd name="T97" fmla="*/ 167 h 188"/>
                <a:gd name="T98" fmla="*/ 201 w 213"/>
                <a:gd name="T99" fmla="*/ 124 h 188"/>
                <a:gd name="T100" fmla="*/ 213 w 213"/>
                <a:gd name="T101" fmla="*/ 101 h 188"/>
                <a:gd name="T102" fmla="*/ 208 w 213"/>
                <a:gd name="T103" fmla="*/ 6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88">
                  <a:moveTo>
                    <a:pt x="154" y="52"/>
                  </a:moveTo>
                  <a:cubicBezTo>
                    <a:pt x="115" y="91"/>
                    <a:pt x="115" y="91"/>
                    <a:pt x="115" y="91"/>
                  </a:cubicBezTo>
                  <a:cubicBezTo>
                    <a:pt x="110" y="95"/>
                    <a:pt x="103" y="95"/>
                    <a:pt x="98" y="91"/>
                  </a:cubicBezTo>
                  <a:cubicBezTo>
                    <a:pt x="59" y="52"/>
                    <a:pt x="59" y="52"/>
                    <a:pt x="59" y="52"/>
                  </a:cubicBezTo>
                  <a:cubicBezTo>
                    <a:pt x="48" y="40"/>
                    <a:pt x="48" y="22"/>
                    <a:pt x="59" y="11"/>
                  </a:cubicBezTo>
                  <a:cubicBezTo>
                    <a:pt x="71" y="0"/>
                    <a:pt x="89" y="0"/>
                    <a:pt x="100" y="11"/>
                  </a:cubicBezTo>
                  <a:cubicBezTo>
                    <a:pt x="106" y="17"/>
                    <a:pt x="106" y="17"/>
                    <a:pt x="106" y="17"/>
                  </a:cubicBezTo>
                  <a:cubicBezTo>
                    <a:pt x="113" y="11"/>
                    <a:pt x="113" y="11"/>
                    <a:pt x="113" y="11"/>
                  </a:cubicBezTo>
                  <a:cubicBezTo>
                    <a:pt x="124" y="0"/>
                    <a:pt x="142" y="0"/>
                    <a:pt x="154" y="11"/>
                  </a:cubicBezTo>
                  <a:cubicBezTo>
                    <a:pt x="165" y="22"/>
                    <a:pt x="165" y="40"/>
                    <a:pt x="154" y="52"/>
                  </a:cubicBezTo>
                  <a:moveTo>
                    <a:pt x="73" y="101"/>
                  </a:moveTo>
                  <a:cubicBezTo>
                    <a:pt x="69" y="95"/>
                    <a:pt x="56" y="86"/>
                    <a:pt x="54" y="84"/>
                  </a:cubicBezTo>
                  <a:cubicBezTo>
                    <a:pt x="51" y="82"/>
                    <a:pt x="40" y="70"/>
                    <a:pt x="37" y="71"/>
                  </a:cubicBezTo>
                  <a:cubicBezTo>
                    <a:pt x="35" y="72"/>
                    <a:pt x="29" y="79"/>
                    <a:pt x="32" y="90"/>
                  </a:cubicBezTo>
                  <a:cubicBezTo>
                    <a:pt x="33" y="94"/>
                    <a:pt x="39" y="99"/>
                    <a:pt x="46" y="106"/>
                  </a:cubicBezTo>
                  <a:cubicBezTo>
                    <a:pt x="51" y="111"/>
                    <a:pt x="50" y="117"/>
                    <a:pt x="50" y="117"/>
                  </a:cubicBezTo>
                  <a:cubicBezTo>
                    <a:pt x="50" y="117"/>
                    <a:pt x="47" y="113"/>
                    <a:pt x="42" y="108"/>
                  </a:cubicBezTo>
                  <a:cubicBezTo>
                    <a:pt x="37" y="104"/>
                    <a:pt x="30" y="96"/>
                    <a:pt x="29" y="93"/>
                  </a:cubicBezTo>
                  <a:cubicBezTo>
                    <a:pt x="27" y="88"/>
                    <a:pt x="26" y="80"/>
                    <a:pt x="27" y="68"/>
                  </a:cubicBezTo>
                  <a:cubicBezTo>
                    <a:pt x="29" y="55"/>
                    <a:pt x="33" y="49"/>
                    <a:pt x="32" y="37"/>
                  </a:cubicBezTo>
                  <a:cubicBezTo>
                    <a:pt x="31" y="27"/>
                    <a:pt x="20" y="20"/>
                    <a:pt x="19" y="25"/>
                  </a:cubicBezTo>
                  <a:cubicBezTo>
                    <a:pt x="17" y="29"/>
                    <a:pt x="6" y="54"/>
                    <a:pt x="5" y="60"/>
                  </a:cubicBezTo>
                  <a:cubicBezTo>
                    <a:pt x="3" y="65"/>
                    <a:pt x="1" y="94"/>
                    <a:pt x="0" y="101"/>
                  </a:cubicBezTo>
                  <a:cubicBezTo>
                    <a:pt x="0" y="107"/>
                    <a:pt x="5" y="115"/>
                    <a:pt x="12" y="124"/>
                  </a:cubicBezTo>
                  <a:cubicBezTo>
                    <a:pt x="19" y="134"/>
                    <a:pt x="37" y="159"/>
                    <a:pt x="38" y="167"/>
                  </a:cubicBezTo>
                  <a:cubicBezTo>
                    <a:pt x="38" y="188"/>
                    <a:pt x="38" y="188"/>
                    <a:pt x="38" y="188"/>
                  </a:cubicBezTo>
                  <a:cubicBezTo>
                    <a:pt x="89" y="188"/>
                    <a:pt x="89" y="188"/>
                    <a:pt x="89" y="188"/>
                  </a:cubicBezTo>
                  <a:cubicBezTo>
                    <a:pt x="89" y="170"/>
                    <a:pt x="89" y="170"/>
                    <a:pt x="89" y="170"/>
                  </a:cubicBezTo>
                  <a:cubicBezTo>
                    <a:pt x="89" y="165"/>
                    <a:pt x="90" y="162"/>
                    <a:pt x="90" y="157"/>
                  </a:cubicBezTo>
                  <a:cubicBezTo>
                    <a:pt x="90" y="151"/>
                    <a:pt x="87" y="151"/>
                    <a:pt x="87" y="133"/>
                  </a:cubicBezTo>
                  <a:cubicBezTo>
                    <a:pt x="87" y="123"/>
                    <a:pt x="78" y="108"/>
                    <a:pt x="73" y="101"/>
                  </a:cubicBezTo>
                  <a:moveTo>
                    <a:pt x="208" y="60"/>
                  </a:moveTo>
                  <a:cubicBezTo>
                    <a:pt x="207" y="54"/>
                    <a:pt x="196" y="29"/>
                    <a:pt x="194" y="25"/>
                  </a:cubicBezTo>
                  <a:cubicBezTo>
                    <a:pt x="193" y="20"/>
                    <a:pt x="182" y="27"/>
                    <a:pt x="181" y="37"/>
                  </a:cubicBezTo>
                  <a:cubicBezTo>
                    <a:pt x="180" y="49"/>
                    <a:pt x="184" y="55"/>
                    <a:pt x="186" y="68"/>
                  </a:cubicBezTo>
                  <a:cubicBezTo>
                    <a:pt x="187" y="80"/>
                    <a:pt x="186" y="88"/>
                    <a:pt x="184" y="93"/>
                  </a:cubicBezTo>
                  <a:cubicBezTo>
                    <a:pt x="183" y="96"/>
                    <a:pt x="176" y="104"/>
                    <a:pt x="171" y="108"/>
                  </a:cubicBezTo>
                  <a:cubicBezTo>
                    <a:pt x="166" y="113"/>
                    <a:pt x="163" y="117"/>
                    <a:pt x="163" y="117"/>
                  </a:cubicBezTo>
                  <a:cubicBezTo>
                    <a:pt x="163" y="117"/>
                    <a:pt x="162" y="111"/>
                    <a:pt x="167" y="106"/>
                  </a:cubicBezTo>
                  <a:cubicBezTo>
                    <a:pt x="174" y="99"/>
                    <a:pt x="179" y="94"/>
                    <a:pt x="181" y="90"/>
                  </a:cubicBezTo>
                  <a:cubicBezTo>
                    <a:pt x="183" y="79"/>
                    <a:pt x="178" y="72"/>
                    <a:pt x="175" y="71"/>
                  </a:cubicBezTo>
                  <a:cubicBezTo>
                    <a:pt x="173" y="70"/>
                    <a:pt x="162" y="82"/>
                    <a:pt x="159" y="84"/>
                  </a:cubicBezTo>
                  <a:cubicBezTo>
                    <a:pt x="156" y="86"/>
                    <a:pt x="144" y="95"/>
                    <a:pt x="140" y="101"/>
                  </a:cubicBezTo>
                  <a:cubicBezTo>
                    <a:pt x="135" y="108"/>
                    <a:pt x="125" y="123"/>
                    <a:pt x="125" y="133"/>
                  </a:cubicBezTo>
                  <a:cubicBezTo>
                    <a:pt x="125" y="151"/>
                    <a:pt x="122" y="151"/>
                    <a:pt x="122" y="157"/>
                  </a:cubicBezTo>
                  <a:cubicBezTo>
                    <a:pt x="122" y="162"/>
                    <a:pt x="124" y="165"/>
                    <a:pt x="124" y="170"/>
                  </a:cubicBezTo>
                  <a:cubicBezTo>
                    <a:pt x="124" y="188"/>
                    <a:pt x="124" y="188"/>
                    <a:pt x="124" y="188"/>
                  </a:cubicBezTo>
                  <a:cubicBezTo>
                    <a:pt x="175" y="188"/>
                    <a:pt x="175" y="188"/>
                    <a:pt x="175" y="188"/>
                  </a:cubicBezTo>
                  <a:cubicBezTo>
                    <a:pt x="175" y="167"/>
                    <a:pt x="175" y="167"/>
                    <a:pt x="175" y="167"/>
                  </a:cubicBezTo>
                  <a:cubicBezTo>
                    <a:pt x="176" y="159"/>
                    <a:pt x="193" y="134"/>
                    <a:pt x="201" y="124"/>
                  </a:cubicBezTo>
                  <a:cubicBezTo>
                    <a:pt x="208" y="115"/>
                    <a:pt x="213" y="107"/>
                    <a:pt x="213" y="101"/>
                  </a:cubicBezTo>
                  <a:cubicBezTo>
                    <a:pt x="212" y="94"/>
                    <a:pt x="210" y="65"/>
                    <a:pt x="208" y="60"/>
                  </a:cubicBezTo>
                </a:path>
              </a:pathLst>
            </a:custGeom>
            <a:solidFill>
              <a:schemeClr val="bg1"/>
            </a:solidFill>
            <a:ln>
              <a:noFill/>
            </a:ln>
          </p:spPr>
          <p:txBody>
            <a:bodyPr vert="horz" wrap="square" lIns="91440" tIns="45720" rIns="91440" bIns="45720" numCol="1" anchor="t" anchorCtr="0" compatLnSpc="1"/>
            <a:lstStyle/>
            <a:p>
              <a:endParaRPr lang="en-US"/>
            </a:p>
          </p:txBody>
        </p:sp>
      </p:grpSp>
      <p:pic>
        <p:nvPicPr>
          <p:cNvPr id="143" name="picture 143"/>
          <p:cNvPicPr>
            <a:picLocks noChangeAspect="1"/>
          </p:cNvPicPr>
          <p:nvPr/>
        </p:nvPicPr>
        <p:blipFill>
          <a:blip r:embed="rId3"/>
          <a:stretch>
            <a:fillRect/>
          </a:stretch>
        </p:blipFill>
        <p:spPr>
          <a:xfrm rot="21600000">
            <a:off x="10701527" y="150876"/>
            <a:ext cx="1359407" cy="518160"/>
          </a:xfrm>
          <a:prstGeom prst="rect">
            <a:avLst/>
          </a:prstGeom>
        </p:spPr>
      </p:pic>
      <p:pic>
        <p:nvPicPr>
          <p:cNvPr id="1317" name="picture 1317"/>
          <p:cNvPicPr>
            <a:picLocks noChangeAspect="1"/>
          </p:cNvPicPr>
          <p:nvPr/>
        </p:nvPicPr>
        <p:blipFill>
          <a:blip r:embed="rId4"/>
          <a:stretch>
            <a:fillRect/>
          </a:stretch>
        </p:blipFill>
        <p:spPr>
          <a:xfrm rot="21600000">
            <a:off x="182879" y="79248"/>
            <a:ext cx="3276600" cy="589787"/>
          </a:xfrm>
          <a:prstGeom prst="rect">
            <a:avLst/>
          </a:prstGeom>
        </p:spPr>
      </p:pic>
      <p:sp>
        <p:nvSpPr>
          <p:cNvPr id="3" name="文本框 2">
            <a:extLst>
              <a:ext uri="{FF2B5EF4-FFF2-40B4-BE49-F238E27FC236}">
                <a16:creationId xmlns:a16="http://schemas.microsoft.com/office/drawing/2014/main" id="{BFD97C60-985F-F4DD-2985-3DFF6F084538}"/>
              </a:ext>
            </a:extLst>
          </p:cNvPr>
          <p:cNvSpPr txBox="1"/>
          <p:nvPr/>
        </p:nvSpPr>
        <p:spPr>
          <a:xfrm>
            <a:off x="192438" y="1666834"/>
            <a:ext cx="5217193" cy="3693319"/>
          </a:xfrm>
          <a:prstGeom prst="rect">
            <a:avLst/>
          </a:prstGeom>
          <a:noFill/>
        </p:spPr>
        <p:txBody>
          <a:bodyPr wrap="square">
            <a:spAutoFit/>
          </a:bodyPr>
          <a:lstStyle/>
          <a:p>
            <a:r>
              <a:rPr lang="zh-CN" altLang="en-US" dirty="0"/>
              <a:t>数显式仪表识别研究主要集中在结合目标检测与光学字符识别（</a:t>
            </a:r>
            <a:r>
              <a:rPr lang="en-US" altLang="zh-CN" dirty="0"/>
              <a:t>OCR</a:t>
            </a:r>
            <a:r>
              <a:rPr lang="zh-CN" altLang="en-US" dirty="0"/>
              <a:t>）技术，以提升数字识别的准确性和效率。例如，一份参考文献提出的基于</a:t>
            </a:r>
            <a:r>
              <a:rPr lang="en-US" altLang="zh-CN" dirty="0"/>
              <a:t>YOLOv3</a:t>
            </a:r>
            <a:r>
              <a:rPr lang="zh-CN" altLang="en-US" dirty="0"/>
              <a:t>和</a:t>
            </a:r>
            <a:r>
              <a:rPr lang="en-US" altLang="zh-CN" dirty="0"/>
              <a:t>OCR</a:t>
            </a:r>
            <a:r>
              <a:rPr lang="zh-CN" altLang="en-US" dirty="0"/>
              <a:t>的自动数字表盘读取方法，显著提高了数字识别的速度与准确率 。</a:t>
            </a:r>
            <a:endParaRPr lang="en-US" altLang="zh-CN" dirty="0"/>
          </a:p>
          <a:p>
            <a:pPr marL="342900" indent="-342900">
              <a:buAutoNum type="arabicPeriod"/>
            </a:pPr>
            <a:endParaRPr lang="en-US" altLang="zh-CN" dirty="0"/>
          </a:p>
          <a:p>
            <a:pPr marL="342900" indent="-342900">
              <a:buAutoNum type="arabicPeriod"/>
            </a:pPr>
            <a:endParaRPr lang="en-US" altLang="zh-CN" dirty="0"/>
          </a:p>
          <a:p>
            <a:pPr marL="342900" indent="-342900">
              <a:buAutoNum type="arabicPeriod"/>
            </a:pPr>
            <a:endParaRPr lang="en-US" altLang="zh-CN" dirty="0"/>
          </a:p>
          <a:p>
            <a:r>
              <a:rPr lang="zh-CN" altLang="en-US" dirty="0"/>
              <a:t>指针式仪表识别针对指针式仪表，研究者们采用深度学习与图像处理方法相结合，优化指针识别与角度计算。例如，有人通过卷积神经网络（</a:t>
            </a:r>
            <a:r>
              <a:rPr lang="en-US" altLang="zh-CN" dirty="0"/>
              <a:t>CNN</a:t>
            </a:r>
            <a:r>
              <a:rPr lang="zh-CN" altLang="en-US" dirty="0"/>
              <a:t>）提取指针特征，并结合回归模型计算指针角度，实现了对表盘读数的精确还原 。</a:t>
            </a:r>
          </a:p>
        </p:txBody>
      </p:sp>
      <p:sp>
        <p:nvSpPr>
          <p:cNvPr id="5" name="文本框 4">
            <a:extLst>
              <a:ext uri="{FF2B5EF4-FFF2-40B4-BE49-F238E27FC236}">
                <a16:creationId xmlns:a16="http://schemas.microsoft.com/office/drawing/2014/main" id="{6BA4A0A8-D818-D81B-E3B5-16BCEB4F8CEC}"/>
              </a:ext>
            </a:extLst>
          </p:cNvPr>
          <p:cNvSpPr txBox="1"/>
          <p:nvPr/>
        </p:nvSpPr>
        <p:spPr>
          <a:xfrm>
            <a:off x="6096000" y="1867998"/>
            <a:ext cx="5377046" cy="2862322"/>
          </a:xfrm>
          <a:prstGeom prst="rect">
            <a:avLst/>
          </a:prstGeom>
          <a:noFill/>
        </p:spPr>
        <p:txBody>
          <a:bodyPr wrap="square">
            <a:spAutoFit/>
          </a:bodyPr>
          <a:lstStyle/>
          <a:p>
            <a:r>
              <a:rPr lang="zh-CN" altLang="en-US" dirty="0"/>
              <a:t>尽管取得了诸多成果，但在实际应用中仍存在以下挑战：</a:t>
            </a:r>
            <a:endParaRPr lang="en-US" altLang="zh-CN" dirty="0"/>
          </a:p>
          <a:p>
            <a:endParaRPr lang="en-US" altLang="zh-CN" dirty="0">
              <a:solidFill>
                <a:srgbClr val="C00000"/>
              </a:solidFill>
            </a:endParaRPr>
          </a:p>
          <a:p>
            <a:r>
              <a:rPr lang="zh-CN" altLang="en-US" dirty="0">
                <a:solidFill>
                  <a:srgbClr val="C00000"/>
                </a:solidFill>
              </a:rPr>
              <a:t>复杂背景干扰：在工业现场，仪表背景复杂，传统的图像处理方法难以有效分离指针和刻度，导致识别准确率下降。</a:t>
            </a:r>
            <a:endParaRPr lang="en-US" altLang="zh-CN" dirty="0">
              <a:solidFill>
                <a:srgbClr val="C00000"/>
              </a:solidFill>
            </a:endParaRPr>
          </a:p>
          <a:p>
            <a:endParaRPr lang="en-US" altLang="zh-CN" dirty="0">
              <a:solidFill>
                <a:srgbClr val="C00000"/>
              </a:solidFill>
            </a:endParaRPr>
          </a:p>
          <a:p>
            <a:r>
              <a:rPr lang="zh-CN" altLang="en-US" dirty="0">
                <a:solidFill>
                  <a:srgbClr val="C00000"/>
                </a:solidFill>
              </a:rPr>
              <a:t>实时性与计算资源需求：一些高精度模型，如</a:t>
            </a:r>
            <a:r>
              <a:rPr lang="en-US" altLang="zh-CN" dirty="0">
                <a:solidFill>
                  <a:srgbClr val="C00000"/>
                </a:solidFill>
              </a:rPr>
              <a:t>Mask R-CNN</a:t>
            </a:r>
            <a:r>
              <a:rPr lang="zh-CN" altLang="en-US" dirty="0">
                <a:solidFill>
                  <a:srgbClr val="C00000"/>
                </a:solidFill>
              </a:rPr>
              <a:t>，计算复杂度高，难以满足实时性要求，限制了其在边缘设备或资源受限环境中的应用。</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0" y="0"/>
            <a:ext cx="4743450" cy="3163688"/>
          </a:xfrm>
          <a:prstGeom prst="rect">
            <a:avLst/>
          </a:prstGeom>
        </p:spPr>
      </p:pic>
      <p:sp>
        <p:nvSpPr>
          <p:cNvPr id="16" name="矩形 15"/>
          <p:cNvSpPr/>
          <p:nvPr/>
        </p:nvSpPr>
        <p:spPr>
          <a:xfrm>
            <a:off x="3037716" y="3163688"/>
            <a:ext cx="7373109" cy="1005019"/>
          </a:xfrm>
          <a:prstGeom prst="rect">
            <a:avLst/>
          </a:prstGeom>
        </p:spPr>
        <p:txBody>
          <a:bodyPr wrap="none">
            <a:spAutoFit/>
          </a:bodyPr>
          <a:lstStyle/>
          <a:p>
            <a:pPr fontAlgn="auto">
              <a:lnSpc>
                <a:spcPct val="120000"/>
              </a:lnSpc>
              <a:spcBef>
                <a:spcPts val="0"/>
              </a:spcBef>
              <a:spcAft>
                <a:spcPts val="0"/>
              </a:spcAft>
              <a:defRPr/>
            </a:pPr>
            <a:r>
              <a:rPr lang="zh-CN" altLang="en-US" sz="5400" b="1" dirty="0">
                <a:solidFill>
                  <a:schemeClr val="tx1">
                    <a:lumMod val="75000"/>
                    <a:lumOff val="25000"/>
                  </a:schemeClr>
                </a:solidFill>
                <a:latin typeface="微软雅黑" panose="020B0503020204020204" pitchFamily="34" charset="-122"/>
                <a:ea typeface="思源黑体 CN Bold" panose="020B0800000000000000" pitchFamily="34" charset="-122"/>
                <a:cs typeface="+mn-ea"/>
                <a:sym typeface="微软雅黑" panose="020B0503020204020204" pitchFamily="34" charset="-122"/>
              </a:rPr>
              <a:t>仪表示数识别系统设计</a:t>
            </a:r>
          </a:p>
        </p:txBody>
      </p:sp>
      <p:grpSp>
        <p:nvGrpSpPr>
          <p:cNvPr id="19459" name="组合 11"/>
          <p:cNvGrpSpPr/>
          <p:nvPr/>
        </p:nvGrpSpPr>
        <p:grpSpPr bwMode="auto">
          <a:xfrm>
            <a:off x="4865690" y="2128839"/>
            <a:ext cx="2552672" cy="747712"/>
            <a:chOff x="4614864" y="2081552"/>
            <a:chExt cx="3024187" cy="885711"/>
          </a:xfrm>
        </p:grpSpPr>
        <p:sp>
          <p:nvSpPr>
            <p:cNvPr id="10" name="矩形: 圆角 9"/>
            <p:cNvSpPr/>
            <p:nvPr/>
          </p:nvSpPr>
          <p:spPr bwMode="auto">
            <a:xfrm>
              <a:off x="4614864" y="2081552"/>
              <a:ext cx="3024187" cy="885711"/>
            </a:xfrm>
            <a:prstGeom prst="roundRect">
              <a:avLst>
                <a:gd name="adj" fmla="val 50000"/>
              </a:avLst>
            </a:prstGeom>
            <a:solidFill>
              <a:srgbClr val="127F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20000"/>
                </a:lnSpc>
                <a:spcBef>
                  <a:spcPts val="0"/>
                </a:spcBef>
                <a:spcAft>
                  <a:spcPts val="0"/>
                </a:spcAft>
                <a:defRPr/>
              </a:pPr>
              <a:endParaRPr lang="zh-CN" altLang="en-US" sz="1600" b="1">
                <a:solidFill>
                  <a:prstClr val="white"/>
                </a:solidFill>
                <a:sym typeface="微软雅黑" panose="020B0503020204020204" pitchFamily="34" charset="-122"/>
              </a:endParaRPr>
            </a:p>
          </p:txBody>
        </p:sp>
        <p:sp>
          <p:nvSpPr>
            <p:cNvPr id="7" name="文本框 6"/>
            <p:cNvSpPr txBox="1"/>
            <p:nvPr/>
          </p:nvSpPr>
          <p:spPr>
            <a:xfrm>
              <a:off x="5045075" y="2157742"/>
              <a:ext cx="2251074" cy="750049"/>
            </a:xfrm>
            <a:prstGeom prst="rect">
              <a:avLst/>
            </a:prstGeom>
            <a:noFill/>
          </p:spPr>
          <p:txBody>
            <a:bodyPr>
              <a:spAutoFit/>
            </a:bodyPr>
            <a:lstStyle/>
            <a:p>
              <a:pPr algn="ctr" eaLnBrk="1" fontAlgn="auto" hangingPunct="1">
                <a:lnSpc>
                  <a:spcPct val="120000"/>
                </a:lnSpc>
                <a:spcBef>
                  <a:spcPts val="0"/>
                </a:spcBef>
                <a:spcAft>
                  <a:spcPts val="0"/>
                </a:spcAft>
                <a:defRPr/>
              </a:pPr>
              <a:r>
                <a:rPr lang="en-US" altLang="zh-CN" sz="3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微软雅黑" panose="020B0503020204020204" pitchFamily="34" charset="-122"/>
                </a:rPr>
                <a:t>PART 03</a:t>
              </a:r>
              <a:endParaRPr lang="zh-CN" altLang="en-US" sz="3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V="1">
            <a:off x="8629650" y="4386808"/>
            <a:ext cx="3562350" cy="2375942"/>
          </a:xfrm>
          <a:prstGeom prst="rect">
            <a:avLst/>
          </a:prstGeom>
        </p:spPr>
      </p:pic>
      <p:pic>
        <p:nvPicPr>
          <p:cNvPr id="143" name="picture 143"/>
          <p:cNvPicPr>
            <a:picLocks noChangeAspect="1"/>
          </p:cNvPicPr>
          <p:nvPr/>
        </p:nvPicPr>
        <p:blipFill>
          <a:blip r:embed="rId5"/>
          <a:stretch>
            <a:fillRect/>
          </a:stretch>
        </p:blipFill>
        <p:spPr>
          <a:xfrm rot="21600000">
            <a:off x="10701527" y="150876"/>
            <a:ext cx="1359407" cy="518160"/>
          </a:xfrm>
          <a:prstGeom prst="rect">
            <a:avLst/>
          </a:prstGeom>
        </p:spPr>
      </p:pic>
    </p:spTree>
    <p:extLst>
      <p:ext uri="{BB962C8B-B14F-4D97-AF65-F5344CB8AC3E}">
        <p14:creationId xmlns:p14="http://schemas.microsoft.com/office/powerpoint/2010/main" val="3844586742"/>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DF1FD-9F9B-D8CB-0DAF-9CD03C75461E}"/>
            </a:ext>
          </a:extLst>
        </p:cNvPr>
        <p:cNvGrpSpPr/>
        <p:nvPr/>
      </p:nvGrpSpPr>
      <p:grpSpPr>
        <a:xfrm>
          <a:off x="0" y="0"/>
          <a:ext cx="0" cy="0"/>
          <a:chOff x="0" y="0"/>
          <a:chExt cx="0" cy="0"/>
        </a:xfrm>
      </p:grpSpPr>
      <p:grpSp>
        <p:nvGrpSpPr>
          <p:cNvPr id="25" name="组合 22">
            <a:extLst>
              <a:ext uri="{FF2B5EF4-FFF2-40B4-BE49-F238E27FC236}">
                <a16:creationId xmlns:a16="http://schemas.microsoft.com/office/drawing/2014/main" id="{9F5FF778-5315-1E8D-20D7-C1C2692FDDE9}"/>
              </a:ext>
            </a:extLst>
          </p:cNvPr>
          <p:cNvGrpSpPr/>
          <p:nvPr/>
        </p:nvGrpSpPr>
        <p:grpSpPr bwMode="auto">
          <a:xfrm>
            <a:off x="5434126" y="1009970"/>
            <a:ext cx="1415772" cy="580378"/>
            <a:chOff x="5403879" y="1042276"/>
            <a:chExt cx="1415245" cy="580711"/>
          </a:xfrm>
        </p:grpSpPr>
        <p:sp>
          <p:nvSpPr>
            <p:cNvPr id="26" name="矩形 23">
              <a:extLst>
                <a:ext uri="{FF2B5EF4-FFF2-40B4-BE49-F238E27FC236}">
                  <a16:creationId xmlns:a16="http://schemas.microsoft.com/office/drawing/2014/main" id="{456A3356-AA50-EA0B-86DF-9C874F1AB274}"/>
                </a:ext>
              </a:extLst>
            </p:cNvPr>
            <p:cNvSpPr>
              <a:spLocks noChangeArrowheads="1"/>
            </p:cNvSpPr>
            <p:nvPr/>
          </p:nvSpPr>
          <p:spPr bwMode="auto">
            <a:xfrm>
              <a:off x="5403879" y="1124744"/>
              <a:ext cx="1415245" cy="498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Comic Sans MS" panose="030F0702030302020204" pitchFamily="66" charset="0"/>
                  <a:ea typeface="宋体" panose="02010600030101010101" pitchFamily="2" charset="-122"/>
                </a:defRPr>
              </a:lvl1pPr>
              <a:lvl2pPr marL="742950" indent="-285750">
                <a:defRPr b="1">
                  <a:solidFill>
                    <a:schemeClr val="tx1"/>
                  </a:solidFill>
                  <a:latin typeface="Comic Sans MS" panose="030F0702030302020204" pitchFamily="66" charset="0"/>
                  <a:ea typeface="宋体" panose="02010600030101010101" pitchFamily="2" charset="-122"/>
                </a:defRPr>
              </a:lvl2pPr>
              <a:lvl3pPr marL="1143000" indent="-228600">
                <a:defRPr b="1">
                  <a:solidFill>
                    <a:schemeClr val="tx1"/>
                  </a:solidFill>
                  <a:latin typeface="Comic Sans MS" panose="030F0702030302020204" pitchFamily="66" charset="0"/>
                  <a:ea typeface="宋体" panose="02010600030101010101" pitchFamily="2" charset="-122"/>
                </a:defRPr>
              </a:lvl3pPr>
              <a:lvl4pPr marL="1600200" indent="-228600">
                <a:defRPr b="1">
                  <a:solidFill>
                    <a:schemeClr val="tx1"/>
                  </a:solidFill>
                  <a:latin typeface="Comic Sans MS" panose="030F0702030302020204" pitchFamily="66" charset="0"/>
                  <a:ea typeface="宋体" panose="02010600030101010101" pitchFamily="2" charset="-122"/>
                </a:defRPr>
              </a:lvl4pPr>
              <a:lvl5pPr marL="2057400" indent="-22860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algn="ctr">
                <a:lnSpc>
                  <a:spcPct val="120000"/>
                </a:lnSpc>
              </a:pPr>
              <a:r>
                <a:rPr lang="zh-CN" altLang="en-US" sz="2400"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模型选择</a:t>
              </a:r>
            </a:p>
          </p:txBody>
        </p:sp>
        <p:cxnSp>
          <p:nvCxnSpPr>
            <p:cNvPr id="27" name="直接连接符 26">
              <a:extLst>
                <a:ext uri="{FF2B5EF4-FFF2-40B4-BE49-F238E27FC236}">
                  <a16:creationId xmlns:a16="http://schemas.microsoft.com/office/drawing/2014/main" id="{81DC7E08-E6AF-0937-E5EE-AFB2259E7763}"/>
                </a:ext>
              </a:extLst>
            </p:cNvPr>
            <p:cNvCxnSpPr/>
            <p:nvPr/>
          </p:nvCxnSpPr>
          <p:spPr bwMode="auto">
            <a:xfrm>
              <a:off x="5843649" y="1042276"/>
              <a:ext cx="504637" cy="0"/>
            </a:xfrm>
            <a:prstGeom prst="line">
              <a:avLst/>
            </a:prstGeom>
            <a:solidFill>
              <a:schemeClr val="accent1"/>
            </a:solidFill>
            <a:ln w="28575" cap="flat" cmpd="sng" algn="ctr">
              <a:solidFill>
                <a:schemeClr val="tx1">
                  <a:lumMod val="75000"/>
                  <a:lumOff val="25000"/>
                </a:schemeClr>
              </a:solidFill>
              <a:prstDash val="solid"/>
              <a:round/>
              <a:headEnd type="none" w="med" len="med"/>
              <a:tailEnd type="none" w="med" len="med"/>
            </a:ln>
            <a:effectLst/>
          </p:spPr>
        </p:cxnSp>
      </p:grpSp>
      <p:grpSp>
        <p:nvGrpSpPr>
          <p:cNvPr id="35" name="组合 34">
            <a:extLst>
              <a:ext uri="{FF2B5EF4-FFF2-40B4-BE49-F238E27FC236}">
                <a16:creationId xmlns:a16="http://schemas.microsoft.com/office/drawing/2014/main" id="{7AE0A2B3-D072-7A6A-A3C3-3D39E7EEA5F2}"/>
              </a:ext>
            </a:extLst>
          </p:cNvPr>
          <p:cNvGrpSpPr/>
          <p:nvPr/>
        </p:nvGrpSpPr>
        <p:grpSpPr>
          <a:xfrm>
            <a:off x="10125074" y="4591421"/>
            <a:ext cx="1381559" cy="1388991"/>
            <a:chOff x="10066474" y="4591421"/>
            <a:chExt cx="1440160" cy="1388991"/>
          </a:xfrm>
        </p:grpSpPr>
        <p:sp>
          <p:nvSpPr>
            <p:cNvPr id="33" name="椭圆 32">
              <a:extLst>
                <a:ext uri="{FF2B5EF4-FFF2-40B4-BE49-F238E27FC236}">
                  <a16:creationId xmlns:a16="http://schemas.microsoft.com/office/drawing/2014/main" id="{0AF0BEE4-1DDD-23DB-A5DB-97EB16162620}"/>
                </a:ext>
              </a:extLst>
            </p:cNvPr>
            <p:cNvSpPr/>
            <p:nvPr/>
          </p:nvSpPr>
          <p:spPr>
            <a:xfrm>
              <a:off x="10066474" y="4591421"/>
              <a:ext cx="1440160" cy="138899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54">
              <a:extLst>
                <a:ext uri="{FF2B5EF4-FFF2-40B4-BE49-F238E27FC236}">
                  <a16:creationId xmlns:a16="http://schemas.microsoft.com/office/drawing/2014/main" id="{B2EF8640-5206-893E-DFAC-907B5757F8AF}"/>
                </a:ext>
              </a:extLst>
            </p:cNvPr>
            <p:cNvSpPr>
              <a:spLocks noEditPoints="1"/>
            </p:cNvSpPr>
            <p:nvPr/>
          </p:nvSpPr>
          <p:spPr bwMode="auto">
            <a:xfrm>
              <a:off x="10307934" y="4869219"/>
              <a:ext cx="957241" cy="816985"/>
            </a:xfrm>
            <a:custGeom>
              <a:avLst/>
              <a:gdLst>
                <a:gd name="T0" fmla="*/ 154 w 213"/>
                <a:gd name="T1" fmla="*/ 52 h 188"/>
                <a:gd name="T2" fmla="*/ 115 w 213"/>
                <a:gd name="T3" fmla="*/ 91 h 188"/>
                <a:gd name="T4" fmla="*/ 98 w 213"/>
                <a:gd name="T5" fmla="*/ 91 h 188"/>
                <a:gd name="T6" fmla="*/ 59 w 213"/>
                <a:gd name="T7" fmla="*/ 52 h 188"/>
                <a:gd name="T8" fmla="*/ 59 w 213"/>
                <a:gd name="T9" fmla="*/ 11 h 188"/>
                <a:gd name="T10" fmla="*/ 100 w 213"/>
                <a:gd name="T11" fmla="*/ 11 h 188"/>
                <a:gd name="T12" fmla="*/ 106 w 213"/>
                <a:gd name="T13" fmla="*/ 17 h 188"/>
                <a:gd name="T14" fmla="*/ 113 w 213"/>
                <a:gd name="T15" fmla="*/ 11 h 188"/>
                <a:gd name="T16" fmla="*/ 154 w 213"/>
                <a:gd name="T17" fmla="*/ 11 h 188"/>
                <a:gd name="T18" fmla="*/ 154 w 213"/>
                <a:gd name="T19" fmla="*/ 52 h 188"/>
                <a:gd name="T20" fmla="*/ 73 w 213"/>
                <a:gd name="T21" fmla="*/ 101 h 188"/>
                <a:gd name="T22" fmla="*/ 54 w 213"/>
                <a:gd name="T23" fmla="*/ 84 h 188"/>
                <a:gd name="T24" fmla="*/ 37 w 213"/>
                <a:gd name="T25" fmla="*/ 71 h 188"/>
                <a:gd name="T26" fmla="*/ 32 w 213"/>
                <a:gd name="T27" fmla="*/ 90 h 188"/>
                <a:gd name="T28" fmla="*/ 46 w 213"/>
                <a:gd name="T29" fmla="*/ 106 h 188"/>
                <a:gd name="T30" fmla="*/ 50 w 213"/>
                <a:gd name="T31" fmla="*/ 117 h 188"/>
                <a:gd name="T32" fmla="*/ 42 w 213"/>
                <a:gd name="T33" fmla="*/ 108 h 188"/>
                <a:gd name="T34" fmla="*/ 29 w 213"/>
                <a:gd name="T35" fmla="*/ 93 h 188"/>
                <a:gd name="T36" fmla="*/ 27 w 213"/>
                <a:gd name="T37" fmla="*/ 68 h 188"/>
                <a:gd name="T38" fmla="*/ 32 w 213"/>
                <a:gd name="T39" fmla="*/ 37 h 188"/>
                <a:gd name="T40" fmla="*/ 19 w 213"/>
                <a:gd name="T41" fmla="*/ 25 h 188"/>
                <a:gd name="T42" fmla="*/ 5 w 213"/>
                <a:gd name="T43" fmla="*/ 60 h 188"/>
                <a:gd name="T44" fmla="*/ 0 w 213"/>
                <a:gd name="T45" fmla="*/ 101 h 188"/>
                <a:gd name="T46" fmla="*/ 12 w 213"/>
                <a:gd name="T47" fmla="*/ 124 h 188"/>
                <a:gd name="T48" fmla="*/ 38 w 213"/>
                <a:gd name="T49" fmla="*/ 167 h 188"/>
                <a:gd name="T50" fmla="*/ 38 w 213"/>
                <a:gd name="T51" fmla="*/ 188 h 188"/>
                <a:gd name="T52" fmla="*/ 89 w 213"/>
                <a:gd name="T53" fmla="*/ 188 h 188"/>
                <a:gd name="T54" fmla="*/ 89 w 213"/>
                <a:gd name="T55" fmla="*/ 170 h 188"/>
                <a:gd name="T56" fmla="*/ 90 w 213"/>
                <a:gd name="T57" fmla="*/ 157 h 188"/>
                <a:gd name="T58" fmla="*/ 87 w 213"/>
                <a:gd name="T59" fmla="*/ 133 h 188"/>
                <a:gd name="T60" fmla="*/ 73 w 213"/>
                <a:gd name="T61" fmla="*/ 101 h 188"/>
                <a:gd name="T62" fmla="*/ 208 w 213"/>
                <a:gd name="T63" fmla="*/ 60 h 188"/>
                <a:gd name="T64" fmla="*/ 194 w 213"/>
                <a:gd name="T65" fmla="*/ 25 h 188"/>
                <a:gd name="T66" fmla="*/ 181 w 213"/>
                <a:gd name="T67" fmla="*/ 37 h 188"/>
                <a:gd name="T68" fmla="*/ 186 w 213"/>
                <a:gd name="T69" fmla="*/ 68 h 188"/>
                <a:gd name="T70" fmla="*/ 184 w 213"/>
                <a:gd name="T71" fmla="*/ 93 h 188"/>
                <a:gd name="T72" fmla="*/ 171 w 213"/>
                <a:gd name="T73" fmla="*/ 108 h 188"/>
                <a:gd name="T74" fmla="*/ 163 w 213"/>
                <a:gd name="T75" fmla="*/ 117 h 188"/>
                <a:gd name="T76" fmla="*/ 167 w 213"/>
                <a:gd name="T77" fmla="*/ 106 h 188"/>
                <a:gd name="T78" fmla="*/ 181 w 213"/>
                <a:gd name="T79" fmla="*/ 90 h 188"/>
                <a:gd name="T80" fmla="*/ 175 w 213"/>
                <a:gd name="T81" fmla="*/ 71 h 188"/>
                <a:gd name="T82" fmla="*/ 159 w 213"/>
                <a:gd name="T83" fmla="*/ 84 h 188"/>
                <a:gd name="T84" fmla="*/ 140 w 213"/>
                <a:gd name="T85" fmla="*/ 101 h 188"/>
                <a:gd name="T86" fmla="*/ 125 w 213"/>
                <a:gd name="T87" fmla="*/ 133 h 188"/>
                <a:gd name="T88" fmla="*/ 122 w 213"/>
                <a:gd name="T89" fmla="*/ 157 h 188"/>
                <a:gd name="T90" fmla="*/ 124 w 213"/>
                <a:gd name="T91" fmla="*/ 170 h 188"/>
                <a:gd name="T92" fmla="*/ 124 w 213"/>
                <a:gd name="T93" fmla="*/ 188 h 188"/>
                <a:gd name="T94" fmla="*/ 175 w 213"/>
                <a:gd name="T95" fmla="*/ 188 h 188"/>
                <a:gd name="T96" fmla="*/ 175 w 213"/>
                <a:gd name="T97" fmla="*/ 167 h 188"/>
                <a:gd name="T98" fmla="*/ 201 w 213"/>
                <a:gd name="T99" fmla="*/ 124 h 188"/>
                <a:gd name="T100" fmla="*/ 213 w 213"/>
                <a:gd name="T101" fmla="*/ 101 h 188"/>
                <a:gd name="T102" fmla="*/ 208 w 213"/>
                <a:gd name="T103" fmla="*/ 6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88">
                  <a:moveTo>
                    <a:pt x="154" y="52"/>
                  </a:moveTo>
                  <a:cubicBezTo>
                    <a:pt x="115" y="91"/>
                    <a:pt x="115" y="91"/>
                    <a:pt x="115" y="91"/>
                  </a:cubicBezTo>
                  <a:cubicBezTo>
                    <a:pt x="110" y="95"/>
                    <a:pt x="103" y="95"/>
                    <a:pt x="98" y="91"/>
                  </a:cubicBezTo>
                  <a:cubicBezTo>
                    <a:pt x="59" y="52"/>
                    <a:pt x="59" y="52"/>
                    <a:pt x="59" y="52"/>
                  </a:cubicBezTo>
                  <a:cubicBezTo>
                    <a:pt x="48" y="40"/>
                    <a:pt x="48" y="22"/>
                    <a:pt x="59" y="11"/>
                  </a:cubicBezTo>
                  <a:cubicBezTo>
                    <a:pt x="71" y="0"/>
                    <a:pt x="89" y="0"/>
                    <a:pt x="100" y="11"/>
                  </a:cubicBezTo>
                  <a:cubicBezTo>
                    <a:pt x="106" y="17"/>
                    <a:pt x="106" y="17"/>
                    <a:pt x="106" y="17"/>
                  </a:cubicBezTo>
                  <a:cubicBezTo>
                    <a:pt x="113" y="11"/>
                    <a:pt x="113" y="11"/>
                    <a:pt x="113" y="11"/>
                  </a:cubicBezTo>
                  <a:cubicBezTo>
                    <a:pt x="124" y="0"/>
                    <a:pt x="142" y="0"/>
                    <a:pt x="154" y="11"/>
                  </a:cubicBezTo>
                  <a:cubicBezTo>
                    <a:pt x="165" y="22"/>
                    <a:pt x="165" y="40"/>
                    <a:pt x="154" y="52"/>
                  </a:cubicBezTo>
                  <a:moveTo>
                    <a:pt x="73" y="101"/>
                  </a:moveTo>
                  <a:cubicBezTo>
                    <a:pt x="69" y="95"/>
                    <a:pt x="56" y="86"/>
                    <a:pt x="54" y="84"/>
                  </a:cubicBezTo>
                  <a:cubicBezTo>
                    <a:pt x="51" y="82"/>
                    <a:pt x="40" y="70"/>
                    <a:pt x="37" y="71"/>
                  </a:cubicBezTo>
                  <a:cubicBezTo>
                    <a:pt x="35" y="72"/>
                    <a:pt x="29" y="79"/>
                    <a:pt x="32" y="90"/>
                  </a:cubicBezTo>
                  <a:cubicBezTo>
                    <a:pt x="33" y="94"/>
                    <a:pt x="39" y="99"/>
                    <a:pt x="46" y="106"/>
                  </a:cubicBezTo>
                  <a:cubicBezTo>
                    <a:pt x="51" y="111"/>
                    <a:pt x="50" y="117"/>
                    <a:pt x="50" y="117"/>
                  </a:cubicBezTo>
                  <a:cubicBezTo>
                    <a:pt x="50" y="117"/>
                    <a:pt x="47" y="113"/>
                    <a:pt x="42" y="108"/>
                  </a:cubicBezTo>
                  <a:cubicBezTo>
                    <a:pt x="37" y="104"/>
                    <a:pt x="30" y="96"/>
                    <a:pt x="29" y="93"/>
                  </a:cubicBezTo>
                  <a:cubicBezTo>
                    <a:pt x="27" y="88"/>
                    <a:pt x="26" y="80"/>
                    <a:pt x="27" y="68"/>
                  </a:cubicBezTo>
                  <a:cubicBezTo>
                    <a:pt x="29" y="55"/>
                    <a:pt x="33" y="49"/>
                    <a:pt x="32" y="37"/>
                  </a:cubicBezTo>
                  <a:cubicBezTo>
                    <a:pt x="31" y="27"/>
                    <a:pt x="20" y="20"/>
                    <a:pt x="19" y="25"/>
                  </a:cubicBezTo>
                  <a:cubicBezTo>
                    <a:pt x="17" y="29"/>
                    <a:pt x="6" y="54"/>
                    <a:pt x="5" y="60"/>
                  </a:cubicBezTo>
                  <a:cubicBezTo>
                    <a:pt x="3" y="65"/>
                    <a:pt x="1" y="94"/>
                    <a:pt x="0" y="101"/>
                  </a:cubicBezTo>
                  <a:cubicBezTo>
                    <a:pt x="0" y="107"/>
                    <a:pt x="5" y="115"/>
                    <a:pt x="12" y="124"/>
                  </a:cubicBezTo>
                  <a:cubicBezTo>
                    <a:pt x="19" y="134"/>
                    <a:pt x="37" y="159"/>
                    <a:pt x="38" y="167"/>
                  </a:cubicBezTo>
                  <a:cubicBezTo>
                    <a:pt x="38" y="188"/>
                    <a:pt x="38" y="188"/>
                    <a:pt x="38" y="188"/>
                  </a:cubicBezTo>
                  <a:cubicBezTo>
                    <a:pt x="89" y="188"/>
                    <a:pt x="89" y="188"/>
                    <a:pt x="89" y="188"/>
                  </a:cubicBezTo>
                  <a:cubicBezTo>
                    <a:pt x="89" y="170"/>
                    <a:pt x="89" y="170"/>
                    <a:pt x="89" y="170"/>
                  </a:cubicBezTo>
                  <a:cubicBezTo>
                    <a:pt x="89" y="165"/>
                    <a:pt x="90" y="162"/>
                    <a:pt x="90" y="157"/>
                  </a:cubicBezTo>
                  <a:cubicBezTo>
                    <a:pt x="90" y="151"/>
                    <a:pt x="87" y="151"/>
                    <a:pt x="87" y="133"/>
                  </a:cubicBezTo>
                  <a:cubicBezTo>
                    <a:pt x="87" y="123"/>
                    <a:pt x="78" y="108"/>
                    <a:pt x="73" y="101"/>
                  </a:cubicBezTo>
                  <a:moveTo>
                    <a:pt x="208" y="60"/>
                  </a:moveTo>
                  <a:cubicBezTo>
                    <a:pt x="207" y="54"/>
                    <a:pt x="196" y="29"/>
                    <a:pt x="194" y="25"/>
                  </a:cubicBezTo>
                  <a:cubicBezTo>
                    <a:pt x="193" y="20"/>
                    <a:pt x="182" y="27"/>
                    <a:pt x="181" y="37"/>
                  </a:cubicBezTo>
                  <a:cubicBezTo>
                    <a:pt x="180" y="49"/>
                    <a:pt x="184" y="55"/>
                    <a:pt x="186" y="68"/>
                  </a:cubicBezTo>
                  <a:cubicBezTo>
                    <a:pt x="187" y="80"/>
                    <a:pt x="186" y="88"/>
                    <a:pt x="184" y="93"/>
                  </a:cubicBezTo>
                  <a:cubicBezTo>
                    <a:pt x="183" y="96"/>
                    <a:pt x="176" y="104"/>
                    <a:pt x="171" y="108"/>
                  </a:cubicBezTo>
                  <a:cubicBezTo>
                    <a:pt x="166" y="113"/>
                    <a:pt x="163" y="117"/>
                    <a:pt x="163" y="117"/>
                  </a:cubicBezTo>
                  <a:cubicBezTo>
                    <a:pt x="163" y="117"/>
                    <a:pt x="162" y="111"/>
                    <a:pt x="167" y="106"/>
                  </a:cubicBezTo>
                  <a:cubicBezTo>
                    <a:pt x="174" y="99"/>
                    <a:pt x="179" y="94"/>
                    <a:pt x="181" y="90"/>
                  </a:cubicBezTo>
                  <a:cubicBezTo>
                    <a:pt x="183" y="79"/>
                    <a:pt x="178" y="72"/>
                    <a:pt x="175" y="71"/>
                  </a:cubicBezTo>
                  <a:cubicBezTo>
                    <a:pt x="173" y="70"/>
                    <a:pt x="162" y="82"/>
                    <a:pt x="159" y="84"/>
                  </a:cubicBezTo>
                  <a:cubicBezTo>
                    <a:pt x="156" y="86"/>
                    <a:pt x="144" y="95"/>
                    <a:pt x="140" y="101"/>
                  </a:cubicBezTo>
                  <a:cubicBezTo>
                    <a:pt x="135" y="108"/>
                    <a:pt x="125" y="123"/>
                    <a:pt x="125" y="133"/>
                  </a:cubicBezTo>
                  <a:cubicBezTo>
                    <a:pt x="125" y="151"/>
                    <a:pt x="122" y="151"/>
                    <a:pt x="122" y="157"/>
                  </a:cubicBezTo>
                  <a:cubicBezTo>
                    <a:pt x="122" y="162"/>
                    <a:pt x="124" y="165"/>
                    <a:pt x="124" y="170"/>
                  </a:cubicBezTo>
                  <a:cubicBezTo>
                    <a:pt x="124" y="188"/>
                    <a:pt x="124" y="188"/>
                    <a:pt x="124" y="188"/>
                  </a:cubicBezTo>
                  <a:cubicBezTo>
                    <a:pt x="175" y="188"/>
                    <a:pt x="175" y="188"/>
                    <a:pt x="175" y="188"/>
                  </a:cubicBezTo>
                  <a:cubicBezTo>
                    <a:pt x="175" y="167"/>
                    <a:pt x="175" y="167"/>
                    <a:pt x="175" y="167"/>
                  </a:cubicBezTo>
                  <a:cubicBezTo>
                    <a:pt x="176" y="159"/>
                    <a:pt x="193" y="134"/>
                    <a:pt x="201" y="124"/>
                  </a:cubicBezTo>
                  <a:cubicBezTo>
                    <a:pt x="208" y="115"/>
                    <a:pt x="213" y="107"/>
                    <a:pt x="213" y="101"/>
                  </a:cubicBezTo>
                  <a:cubicBezTo>
                    <a:pt x="212" y="94"/>
                    <a:pt x="210" y="65"/>
                    <a:pt x="208" y="60"/>
                  </a:cubicBezTo>
                </a:path>
              </a:pathLst>
            </a:custGeom>
            <a:solidFill>
              <a:schemeClr val="bg1"/>
            </a:solidFill>
            <a:ln>
              <a:noFill/>
            </a:ln>
          </p:spPr>
          <p:txBody>
            <a:bodyPr vert="horz" wrap="square" lIns="91440" tIns="45720" rIns="91440" bIns="45720" numCol="1" anchor="t" anchorCtr="0" compatLnSpc="1"/>
            <a:lstStyle/>
            <a:p>
              <a:endParaRPr lang="en-US"/>
            </a:p>
          </p:txBody>
        </p:sp>
      </p:grpSp>
      <p:pic>
        <p:nvPicPr>
          <p:cNvPr id="143" name="picture 143">
            <a:extLst>
              <a:ext uri="{FF2B5EF4-FFF2-40B4-BE49-F238E27FC236}">
                <a16:creationId xmlns:a16="http://schemas.microsoft.com/office/drawing/2014/main" id="{4B93A352-F5FD-2DB2-6F51-C0E41C239E9E}"/>
              </a:ext>
            </a:extLst>
          </p:cNvPr>
          <p:cNvPicPr>
            <a:picLocks noChangeAspect="1"/>
          </p:cNvPicPr>
          <p:nvPr/>
        </p:nvPicPr>
        <p:blipFill>
          <a:blip r:embed="rId3"/>
          <a:stretch>
            <a:fillRect/>
          </a:stretch>
        </p:blipFill>
        <p:spPr>
          <a:xfrm rot="21600000">
            <a:off x="10701527" y="150876"/>
            <a:ext cx="1359407" cy="518160"/>
          </a:xfrm>
          <a:prstGeom prst="rect">
            <a:avLst/>
          </a:prstGeom>
        </p:spPr>
      </p:pic>
      <p:pic>
        <p:nvPicPr>
          <p:cNvPr id="1317" name="picture 1317">
            <a:extLst>
              <a:ext uri="{FF2B5EF4-FFF2-40B4-BE49-F238E27FC236}">
                <a16:creationId xmlns:a16="http://schemas.microsoft.com/office/drawing/2014/main" id="{DB23F34C-D988-5900-EBD7-16DAD51A1796}"/>
              </a:ext>
            </a:extLst>
          </p:cNvPr>
          <p:cNvPicPr>
            <a:picLocks noChangeAspect="1"/>
          </p:cNvPicPr>
          <p:nvPr/>
        </p:nvPicPr>
        <p:blipFill>
          <a:blip r:embed="rId4"/>
          <a:stretch>
            <a:fillRect/>
          </a:stretch>
        </p:blipFill>
        <p:spPr>
          <a:xfrm rot="21600000">
            <a:off x="182879" y="79248"/>
            <a:ext cx="3276600" cy="589787"/>
          </a:xfrm>
          <a:prstGeom prst="rect">
            <a:avLst/>
          </a:prstGeom>
        </p:spPr>
      </p:pic>
      <p:sp>
        <p:nvSpPr>
          <p:cNvPr id="3" name="文本框 2">
            <a:extLst>
              <a:ext uri="{FF2B5EF4-FFF2-40B4-BE49-F238E27FC236}">
                <a16:creationId xmlns:a16="http://schemas.microsoft.com/office/drawing/2014/main" id="{3FD4E823-7139-E514-1D73-0F23C7E8739C}"/>
              </a:ext>
            </a:extLst>
          </p:cNvPr>
          <p:cNvSpPr txBox="1"/>
          <p:nvPr/>
        </p:nvSpPr>
        <p:spPr>
          <a:xfrm>
            <a:off x="2423958" y="2230723"/>
            <a:ext cx="7816933" cy="3046988"/>
          </a:xfrm>
          <a:prstGeom prst="rect">
            <a:avLst/>
          </a:prstGeom>
          <a:noFill/>
        </p:spPr>
        <p:txBody>
          <a:bodyPr wrap="square">
            <a:spAutoFit/>
          </a:bodyPr>
          <a:lstStyle/>
          <a:p>
            <a:r>
              <a:rPr lang="en-US" altLang="zh-CN" sz="2400" dirty="0"/>
              <a:t>	YOLOv8n </a:t>
            </a:r>
            <a:r>
              <a:rPr lang="zh-CN" altLang="en-US" sz="2400" dirty="0"/>
              <a:t>可在本地硬件上实现更快的训练迭代、更低的显存占用和更短的开发周期，尤其适用于模型结构调试、超参数验证以及小规模数据集实验等任务场景。</a:t>
            </a:r>
            <a:endParaRPr lang="en-US" altLang="zh-CN" sz="2400" dirty="0"/>
          </a:p>
          <a:p>
            <a:r>
              <a:rPr lang="en-US" altLang="zh-CN" sz="2400" dirty="0"/>
              <a:t>	</a:t>
            </a:r>
            <a:r>
              <a:rPr lang="zh-CN" altLang="en-US" sz="2400" dirty="0"/>
              <a:t>此外，</a:t>
            </a:r>
            <a:r>
              <a:rPr lang="en-US" altLang="zh-CN" sz="2400" dirty="0"/>
              <a:t>YOLOv8n </a:t>
            </a:r>
            <a:r>
              <a:rPr lang="zh-CN" altLang="en-US" sz="2400" dirty="0"/>
              <a:t>模型结构完整，具备良好的泛化能力，对于轻量级部署场景亦具有较高实用价值。</a:t>
            </a:r>
          </a:p>
          <a:p>
            <a:r>
              <a:rPr lang="en-US" altLang="zh-CN" sz="2400" dirty="0"/>
              <a:t>	</a:t>
            </a:r>
            <a:r>
              <a:rPr lang="zh-CN" altLang="en-US" sz="2400" dirty="0"/>
              <a:t>因此，在本地环境下基于 </a:t>
            </a:r>
            <a:r>
              <a:rPr lang="en-US" altLang="zh-CN" sz="2400" dirty="0"/>
              <a:t>RTX 3070 </a:t>
            </a:r>
            <a:r>
              <a:rPr lang="zh-CN" altLang="en-US" sz="2400" dirty="0"/>
              <a:t>的笔记本进行 </a:t>
            </a:r>
            <a:r>
              <a:rPr lang="en-US" altLang="zh-CN" sz="2400" dirty="0"/>
              <a:t>YOLOv8n </a:t>
            </a:r>
            <a:r>
              <a:rPr lang="zh-CN" altLang="en-US" sz="2400" dirty="0"/>
              <a:t>模型的训练，被认为是在有限硬件资源下实现高效开发与实验迭代的合理选择。</a:t>
            </a:r>
          </a:p>
        </p:txBody>
      </p:sp>
    </p:spTree>
    <p:extLst>
      <p:ext uri="{BB962C8B-B14F-4D97-AF65-F5344CB8AC3E}">
        <p14:creationId xmlns:p14="http://schemas.microsoft.com/office/powerpoint/2010/main" val="1114335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10125074" y="4591421"/>
            <a:ext cx="1381559" cy="1388991"/>
            <a:chOff x="10066474" y="4591421"/>
            <a:chExt cx="1440160" cy="1388991"/>
          </a:xfrm>
        </p:grpSpPr>
        <p:sp>
          <p:nvSpPr>
            <p:cNvPr id="33" name="椭圆 32"/>
            <p:cNvSpPr/>
            <p:nvPr/>
          </p:nvSpPr>
          <p:spPr>
            <a:xfrm>
              <a:off x="10066474" y="4591421"/>
              <a:ext cx="1440160" cy="138899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54"/>
            <p:cNvSpPr>
              <a:spLocks noEditPoints="1"/>
            </p:cNvSpPr>
            <p:nvPr/>
          </p:nvSpPr>
          <p:spPr bwMode="auto">
            <a:xfrm>
              <a:off x="10307934" y="4869219"/>
              <a:ext cx="957241" cy="816985"/>
            </a:xfrm>
            <a:custGeom>
              <a:avLst/>
              <a:gdLst>
                <a:gd name="T0" fmla="*/ 154 w 213"/>
                <a:gd name="T1" fmla="*/ 52 h 188"/>
                <a:gd name="T2" fmla="*/ 115 w 213"/>
                <a:gd name="T3" fmla="*/ 91 h 188"/>
                <a:gd name="T4" fmla="*/ 98 w 213"/>
                <a:gd name="T5" fmla="*/ 91 h 188"/>
                <a:gd name="T6" fmla="*/ 59 w 213"/>
                <a:gd name="T7" fmla="*/ 52 h 188"/>
                <a:gd name="T8" fmla="*/ 59 w 213"/>
                <a:gd name="T9" fmla="*/ 11 h 188"/>
                <a:gd name="T10" fmla="*/ 100 w 213"/>
                <a:gd name="T11" fmla="*/ 11 h 188"/>
                <a:gd name="T12" fmla="*/ 106 w 213"/>
                <a:gd name="T13" fmla="*/ 17 h 188"/>
                <a:gd name="T14" fmla="*/ 113 w 213"/>
                <a:gd name="T15" fmla="*/ 11 h 188"/>
                <a:gd name="T16" fmla="*/ 154 w 213"/>
                <a:gd name="T17" fmla="*/ 11 h 188"/>
                <a:gd name="T18" fmla="*/ 154 w 213"/>
                <a:gd name="T19" fmla="*/ 52 h 188"/>
                <a:gd name="T20" fmla="*/ 73 w 213"/>
                <a:gd name="T21" fmla="*/ 101 h 188"/>
                <a:gd name="T22" fmla="*/ 54 w 213"/>
                <a:gd name="T23" fmla="*/ 84 h 188"/>
                <a:gd name="T24" fmla="*/ 37 w 213"/>
                <a:gd name="T25" fmla="*/ 71 h 188"/>
                <a:gd name="T26" fmla="*/ 32 w 213"/>
                <a:gd name="T27" fmla="*/ 90 h 188"/>
                <a:gd name="T28" fmla="*/ 46 w 213"/>
                <a:gd name="T29" fmla="*/ 106 h 188"/>
                <a:gd name="T30" fmla="*/ 50 w 213"/>
                <a:gd name="T31" fmla="*/ 117 h 188"/>
                <a:gd name="T32" fmla="*/ 42 w 213"/>
                <a:gd name="T33" fmla="*/ 108 h 188"/>
                <a:gd name="T34" fmla="*/ 29 w 213"/>
                <a:gd name="T35" fmla="*/ 93 h 188"/>
                <a:gd name="T36" fmla="*/ 27 w 213"/>
                <a:gd name="T37" fmla="*/ 68 h 188"/>
                <a:gd name="T38" fmla="*/ 32 w 213"/>
                <a:gd name="T39" fmla="*/ 37 h 188"/>
                <a:gd name="T40" fmla="*/ 19 w 213"/>
                <a:gd name="T41" fmla="*/ 25 h 188"/>
                <a:gd name="T42" fmla="*/ 5 w 213"/>
                <a:gd name="T43" fmla="*/ 60 h 188"/>
                <a:gd name="T44" fmla="*/ 0 w 213"/>
                <a:gd name="T45" fmla="*/ 101 h 188"/>
                <a:gd name="T46" fmla="*/ 12 w 213"/>
                <a:gd name="T47" fmla="*/ 124 h 188"/>
                <a:gd name="T48" fmla="*/ 38 w 213"/>
                <a:gd name="T49" fmla="*/ 167 h 188"/>
                <a:gd name="T50" fmla="*/ 38 w 213"/>
                <a:gd name="T51" fmla="*/ 188 h 188"/>
                <a:gd name="T52" fmla="*/ 89 w 213"/>
                <a:gd name="T53" fmla="*/ 188 h 188"/>
                <a:gd name="T54" fmla="*/ 89 w 213"/>
                <a:gd name="T55" fmla="*/ 170 h 188"/>
                <a:gd name="T56" fmla="*/ 90 w 213"/>
                <a:gd name="T57" fmla="*/ 157 h 188"/>
                <a:gd name="T58" fmla="*/ 87 w 213"/>
                <a:gd name="T59" fmla="*/ 133 h 188"/>
                <a:gd name="T60" fmla="*/ 73 w 213"/>
                <a:gd name="T61" fmla="*/ 101 h 188"/>
                <a:gd name="T62" fmla="*/ 208 w 213"/>
                <a:gd name="T63" fmla="*/ 60 h 188"/>
                <a:gd name="T64" fmla="*/ 194 w 213"/>
                <a:gd name="T65" fmla="*/ 25 h 188"/>
                <a:gd name="T66" fmla="*/ 181 w 213"/>
                <a:gd name="T67" fmla="*/ 37 h 188"/>
                <a:gd name="T68" fmla="*/ 186 w 213"/>
                <a:gd name="T69" fmla="*/ 68 h 188"/>
                <a:gd name="T70" fmla="*/ 184 w 213"/>
                <a:gd name="T71" fmla="*/ 93 h 188"/>
                <a:gd name="T72" fmla="*/ 171 w 213"/>
                <a:gd name="T73" fmla="*/ 108 h 188"/>
                <a:gd name="T74" fmla="*/ 163 w 213"/>
                <a:gd name="T75" fmla="*/ 117 h 188"/>
                <a:gd name="T76" fmla="*/ 167 w 213"/>
                <a:gd name="T77" fmla="*/ 106 h 188"/>
                <a:gd name="T78" fmla="*/ 181 w 213"/>
                <a:gd name="T79" fmla="*/ 90 h 188"/>
                <a:gd name="T80" fmla="*/ 175 w 213"/>
                <a:gd name="T81" fmla="*/ 71 h 188"/>
                <a:gd name="T82" fmla="*/ 159 w 213"/>
                <a:gd name="T83" fmla="*/ 84 h 188"/>
                <a:gd name="T84" fmla="*/ 140 w 213"/>
                <a:gd name="T85" fmla="*/ 101 h 188"/>
                <a:gd name="T86" fmla="*/ 125 w 213"/>
                <a:gd name="T87" fmla="*/ 133 h 188"/>
                <a:gd name="T88" fmla="*/ 122 w 213"/>
                <a:gd name="T89" fmla="*/ 157 h 188"/>
                <a:gd name="T90" fmla="*/ 124 w 213"/>
                <a:gd name="T91" fmla="*/ 170 h 188"/>
                <a:gd name="T92" fmla="*/ 124 w 213"/>
                <a:gd name="T93" fmla="*/ 188 h 188"/>
                <a:gd name="T94" fmla="*/ 175 w 213"/>
                <a:gd name="T95" fmla="*/ 188 h 188"/>
                <a:gd name="T96" fmla="*/ 175 w 213"/>
                <a:gd name="T97" fmla="*/ 167 h 188"/>
                <a:gd name="T98" fmla="*/ 201 w 213"/>
                <a:gd name="T99" fmla="*/ 124 h 188"/>
                <a:gd name="T100" fmla="*/ 213 w 213"/>
                <a:gd name="T101" fmla="*/ 101 h 188"/>
                <a:gd name="T102" fmla="*/ 208 w 213"/>
                <a:gd name="T103" fmla="*/ 6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88">
                  <a:moveTo>
                    <a:pt x="154" y="52"/>
                  </a:moveTo>
                  <a:cubicBezTo>
                    <a:pt x="115" y="91"/>
                    <a:pt x="115" y="91"/>
                    <a:pt x="115" y="91"/>
                  </a:cubicBezTo>
                  <a:cubicBezTo>
                    <a:pt x="110" y="95"/>
                    <a:pt x="103" y="95"/>
                    <a:pt x="98" y="91"/>
                  </a:cubicBezTo>
                  <a:cubicBezTo>
                    <a:pt x="59" y="52"/>
                    <a:pt x="59" y="52"/>
                    <a:pt x="59" y="52"/>
                  </a:cubicBezTo>
                  <a:cubicBezTo>
                    <a:pt x="48" y="40"/>
                    <a:pt x="48" y="22"/>
                    <a:pt x="59" y="11"/>
                  </a:cubicBezTo>
                  <a:cubicBezTo>
                    <a:pt x="71" y="0"/>
                    <a:pt x="89" y="0"/>
                    <a:pt x="100" y="11"/>
                  </a:cubicBezTo>
                  <a:cubicBezTo>
                    <a:pt x="106" y="17"/>
                    <a:pt x="106" y="17"/>
                    <a:pt x="106" y="17"/>
                  </a:cubicBezTo>
                  <a:cubicBezTo>
                    <a:pt x="113" y="11"/>
                    <a:pt x="113" y="11"/>
                    <a:pt x="113" y="11"/>
                  </a:cubicBezTo>
                  <a:cubicBezTo>
                    <a:pt x="124" y="0"/>
                    <a:pt x="142" y="0"/>
                    <a:pt x="154" y="11"/>
                  </a:cubicBezTo>
                  <a:cubicBezTo>
                    <a:pt x="165" y="22"/>
                    <a:pt x="165" y="40"/>
                    <a:pt x="154" y="52"/>
                  </a:cubicBezTo>
                  <a:moveTo>
                    <a:pt x="73" y="101"/>
                  </a:moveTo>
                  <a:cubicBezTo>
                    <a:pt x="69" y="95"/>
                    <a:pt x="56" y="86"/>
                    <a:pt x="54" y="84"/>
                  </a:cubicBezTo>
                  <a:cubicBezTo>
                    <a:pt x="51" y="82"/>
                    <a:pt x="40" y="70"/>
                    <a:pt x="37" y="71"/>
                  </a:cubicBezTo>
                  <a:cubicBezTo>
                    <a:pt x="35" y="72"/>
                    <a:pt x="29" y="79"/>
                    <a:pt x="32" y="90"/>
                  </a:cubicBezTo>
                  <a:cubicBezTo>
                    <a:pt x="33" y="94"/>
                    <a:pt x="39" y="99"/>
                    <a:pt x="46" y="106"/>
                  </a:cubicBezTo>
                  <a:cubicBezTo>
                    <a:pt x="51" y="111"/>
                    <a:pt x="50" y="117"/>
                    <a:pt x="50" y="117"/>
                  </a:cubicBezTo>
                  <a:cubicBezTo>
                    <a:pt x="50" y="117"/>
                    <a:pt x="47" y="113"/>
                    <a:pt x="42" y="108"/>
                  </a:cubicBezTo>
                  <a:cubicBezTo>
                    <a:pt x="37" y="104"/>
                    <a:pt x="30" y="96"/>
                    <a:pt x="29" y="93"/>
                  </a:cubicBezTo>
                  <a:cubicBezTo>
                    <a:pt x="27" y="88"/>
                    <a:pt x="26" y="80"/>
                    <a:pt x="27" y="68"/>
                  </a:cubicBezTo>
                  <a:cubicBezTo>
                    <a:pt x="29" y="55"/>
                    <a:pt x="33" y="49"/>
                    <a:pt x="32" y="37"/>
                  </a:cubicBezTo>
                  <a:cubicBezTo>
                    <a:pt x="31" y="27"/>
                    <a:pt x="20" y="20"/>
                    <a:pt x="19" y="25"/>
                  </a:cubicBezTo>
                  <a:cubicBezTo>
                    <a:pt x="17" y="29"/>
                    <a:pt x="6" y="54"/>
                    <a:pt x="5" y="60"/>
                  </a:cubicBezTo>
                  <a:cubicBezTo>
                    <a:pt x="3" y="65"/>
                    <a:pt x="1" y="94"/>
                    <a:pt x="0" y="101"/>
                  </a:cubicBezTo>
                  <a:cubicBezTo>
                    <a:pt x="0" y="107"/>
                    <a:pt x="5" y="115"/>
                    <a:pt x="12" y="124"/>
                  </a:cubicBezTo>
                  <a:cubicBezTo>
                    <a:pt x="19" y="134"/>
                    <a:pt x="37" y="159"/>
                    <a:pt x="38" y="167"/>
                  </a:cubicBezTo>
                  <a:cubicBezTo>
                    <a:pt x="38" y="188"/>
                    <a:pt x="38" y="188"/>
                    <a:pt x="38" y="188"/>
                  </a:cubicBezTo>
                  <a:cubicBezTo>
                    <a:pt x="89" y="188"/>
                    <a:pt x="89" y="188"/>
                    <a:pt x="89" y="188"/>
                  </a:cubicBezTo>
                  <a:cubicBezTo>
                    <a:pt x="89" y="170"/>
                    <a:pt x="89" y="170"/>
                    <a:pt x="89" y="170"/>
                  </a:cubicBezTo>
                  <a:cubicBezTo>
                    <a:pt x="89" y="165"/>
                    <a:pt x="90" y="162"/>
                    <a:pt x="90" y="157"/>
                  </a:cubicBezTo>
                  <a:cubicBezTo>
                    <a:pt x="90" y="151"/>
                    <a:pt x="87" y="151"/>
                    <a:pt x="87" y="133"/>
                  </a:cubicBezTo>
                  <a:cubicBezTo>
                    <a:pt x="87" y="123"/>
                    <a:pt x="78" y="108"/>
                    <a:pt x="73" y="101"/>
                  </a:cubicBezTo>
                  <a:moveTo>
                    <a:pt x="208" y="60"/>
                  </a:moveTo>
                  <a:cubicBezTo>
                    <a:pt x="207" y="54"/>
                    <a:pt x="196" y="29"/>
                    <a:pt x="194" y="25"/>
                  </a:cubicBezTo>
                  <a:cubicBezTo>
                    <a:pt x="193" y="20"/>
                    <a:pt x="182" y="27"/>
                    <a:pt x="181" y="37"/>
                  </a:cubicBezTo>
                  <a:cubicBezTo>
                    <a:pt x="180" y="49"/>
                    <a:pt x="184" y="55"/>
                    <a:pt x="186" y="68"/>
                  </a:cubicBezTo>
                  <a:cubicBezTo>
                    <a:pt x="187" y="80"/>
                    <a:pt x="186" y="88"/>
                    <a:pt x="184" y="93"/>
                  </a:cubicBezTo>
                  <a:cubicBezTo>
                    <a:pt x="183" y="96"/>
                    <a:pt x="176" y="104"/>
                    <a:pt x="171" y="108"/>
                  </a:cubicBezTo>
                  <a:cubicBezTo>
                    <a:pt x="166" y="113"/>
                    <a:pt x="163" y="117"/>
                    <a:pt x="163" y="117"/>
                  </a:cubicBezTo>
                  <a:cubicBezTo>
                    <a:pt x="163" y="117"/>
                    <a:pt x="162" y="111"/>
                    <a:pt x="167" y="106"/>
                  </a:cubicBezTo>
                  <a:cubicBezTo>
                    <a:pt x="174" y="99"/>
                    <a:pt x="179" y="94"/>
                    <a:pt x="181" y="90"/>
                  </a:cubicBezTo>
                  <a:cubicBezTo>
                    <a:pt x="183" y="79"/>
                    <a:pt x="178" y="72"/>
                    <a:pt x="175" y="71"/>
                  </a:cubicBezTo>
                  <a:cubicBezTo>
                    <a:pt x="173" y="70"/>
                    <a:pt x="162" y="82"/>
                    <a:pt x="159" y="84"/>
                  </a:cubicBezTo>
                  <a:cubicBezTo>
                    <a:pt x="156" y="86"/>
                    <a:pt x="144" y="95"/>
                    <a:pt x="140" y="101"/>
                  </a:cubicBezTo>
                  <a:cubicBezTo>
                    <a:pt x="135" y="108"/>
                    <a:pt x="125" y="123"/>
                    <a:pt x="125" y="133"/>
                  </a:cubicBezTo>
                  <a:cubicBezTo>
                    <a:pt x="125" y="151"/>
                    <a:pt x="122" y="151"/>
                    <a:pt x="122" y="157"/>
                  </a:cubicBezTo>
                  <a:cubicBezTo>
                    <a:pt x="122" y="162"/>
                    <a:pt x="124" y="165"/>
                    <a:pt x="124" y="170"/>
                  </a:cubicBezTo>
                  <a:cubicBezTo>
                    <a:pt x="124" y="188"/>
                    <a:pt x="124" y="188"/>
                    <a:pt x="124" y="188"/>
                  </a:cubicBezTo>
                  <a:cubicBezTo>
                    <a:pt x="175" y="188"/>
                    <a:pt x="175" y="188"/>
                    <a:pt x="175" y="188"/>
                  </a:cubicBezTo>
                  <a:cubicBezTo>
                    <a:pt x="175" y="167"/>
                    <a:pt x="175" y="167"/>
                    <a:pt x="175" y="167"/>
                  </a:cubicBezTo>
                  <a:cubicBezTo>
                    <a:pt x="176" y="159"/>
                    <a:pt x="193" y="134"/>
                    <a:pt x="201" y="124"/>
                  </a:cubicBezTo>
                  <a:cubicBezTo>
                    <a:pt x="208" y="115"/>
                    <a:pt x="213" y="107"/>
                    <a:pt x="213" y="101"/>
                  </a:cubicBezTo>
                  <a:cubicBezTo>
                    <a:pt x="212" y="94"/>
                    <a:pt x="210" y="65"/>
                    <a:pt x="208" y="60"/>
                  </a:cubicBezTo>
                </a:path>
              </a:pathLst>
            </a:custGeom>
            <a:solidFill>
              <a:schemeClr val="bg1"/>
            </a:solidFill>
            <a:ln>
              <a:noFill/>
            </a:ln>
          </p:spPr>
          <p:txBody>
            <a:bodyPr vert="horz" wrap="square" lIns="91440" tIns="45720" rIns="91440" bIns="45720" numCol="1" anchor="t" anchorCtr="0" compatLnSpc="1"/>
            <a:lstStyle/>
            <a:p>
              <a:endParaRPr lang="en-US"/>
            </a:p>
          </p:txBody>
        </p:sp>
      </p:grpSp>
      <p:pic>
        <p:nvPicPr>
          <p:cNvPr id="143" name="picture 143"/>
          <p:cNvPicPr>
            <a:picLocks noChangeAspect="1"/>
          </p:cNvPicPr>
          <p:nvPr/>
        </p:nvPicPr>
        <p:blipFill>
          <a:blip r:embed="rId3"/>
          <a:stretch>
            <a:fillRect/>
          </a:stretch>
        </p:blipFill>
        <p:spPr>
          <a:xfrm rot="21600000">
            <a:off x="10701527" y="150876"/>
            <a:ext cx="1359407" cy="518160"/>
          </a:xfrm>
          <a:prstGeom prst="rect">
            <a:avLst/>
          </a:prstGeom>
        </p:spPr>
      </p:pic>
      <p:pic>
        <p:nvPicPr>
          <p:cNvPr id="1317" name="picture 1317"/>
          <p:cNvPicPr>
            <a:picLocks noChangeAspect="1"/>
          </p:cNvPicPr>
          <p:nvPr/>
        </p:nvPicPr>
        <p:blipFill>
          <a:blip r:embed="rId4"/>
          <a:stretch>
            <a:fillRect/>
          </a:stretch>
        </p:blipFill>
        <p:spPr>
          <a:xfrm rot="21600000">
            <a:off x="182879" y="79248"/>
            <a:ext cx="3276600" cy="589787"/>
          </a:xfrm>
          <a:prstGeom prst="rect">
            <a:avLst/>
          </a:prstGeom>
        </p:spPr>
      </p:pic>
      <p:pic>
        <p:nvPicPr>
          <p:cNvPr id="4" name="图片 3">
            <a:extLst>
              <a:ext uri="{FF2B5EF4-FFF2-40B4-BE49-F238E27FC236}">
                <a16:creationId xmlns:a16="http://schemas.microsoft.com/office/drawing/2014/main" id="{3E16F7A7-DBA3-B18A-6BDD-7275EC77F965}"/>
              </a:ext>
            </a:extLst>
          </p:cNvPr>
          <p:cNvPicPr>
            <a:picLocks noChangeAspect="1"/>
          </p:cNvPicPr>
          <p:nvPr/>
        </p:nvPicPr>
        <p:blipFill>
          <a:blip r:embed="rId5"/>
          <a:stretch>
            <a:fillRect/>
          </a:stretch>
        </p:blipFill>
        <p:spPr>
          <a:xfrm>
            <a:off x="1982986" y="819397"/>
            <a:ext cx="1258977" cy="4880481"/>
          </a:xfrm>
          <a:prstGeom prst="rect">
            <a:avLst/>
          </a:prstGeom>
        </p:spPr>
      </p:pic>
      <p:sp>
        <p:nvSpPr>
          <p:cNvPr id="6" name="文本框 5">
            <a:extLst>
              <a:ext uri="{FF2B5EF4-FFF2-40B4-BE49-F238E27FC236}">
                <a16:creationId xmlns:a16="http://schemas.microsoft.com/office/drawing/2014/main" id="{356689CB-3202-3413-C46E-2C842A2EC054}"/>
              </a:ext>
            </a:extLst>
          </p:cNvPr>
          <p:cNvSpPr txBox="1"/>
          <p:nvPr/>
        </p:nvSpPr>
        <p:spPr>
          <a:xfrm>
            <a:off x="4352306" y="1813173"/>
            <a:ext cx="6861764" cy="3231654"/>
          </a:xfrm>
          <a:prstGeom prst="rect">
            <a:avLst/>
          </a:prstGeom>
          <a:noFill/>
        </p:spPr>
        <p:txBody>
          <a:bodyPr wrap="square">
            <a:spAutoFit/>
          </a:bodyPr>
          <a:lstStyle/>
          <a:p>
            <a:r>
              <a:rPr lang="zh-CN" altLang="en-US" sz="2000" dirty="0">
                <a:solidFill>
                  <a:srgbClr val="C00000"/>
                </a:solidFill>
              </a:rPr>
              <a:t>图像获取与预处理：</a:t>
            </a:r>
            <a:endParaRPr lang="en-US" altLang="zh-CN" sz="2000" dirty="0">
              <a:solidFill>
                <a:srgbClr val="C00000"/>
              </a:solidFill>
            </a:endParaRPr>
          </a:p>
          <a:p>
            <a:r>
              <a:rPr lang="zh-CN" altLang="en-US" dirty="0"/>
              <a:t>获取原始图像并利用 </a:t>
            </a:r>
            <a:r>
              <a:rPr lang="en-US" altLang="zh-CN" dirty="0"/>
              <a:t>YOLOv8n </a:t>
            </a:r>
            <a:r>
              <a:rPr lang="zh-CN" altLang="en-US" dirty="0"/>
              <a:t>模型检测数显区域图像裁剪，保留关键区域图像锐化，增强数字边缘对比度</a:t>
            </a:r>
            <a:endParaRPr lang="en-US" altLang="zh-CN" dirty="0"/>
          </a:p>
          <a:p>
            <a:endParaRPr lang="en-US" altLang="zh-CN" dirty="0"/>
          </a:p>
          <a:p>
            <a:endParaRPr lang="en-US" altLang="zh-CN" dirty="0"/>
          </a:p>
          <a:p>
            <a:r>
              <a:rPr lang="zh-CN" altLang="en-US" sz="2000" dirty="0">
                <a:solidFill>
                  <a:srgbClr val="C00000"/>
                </a:solidFill>
              </a:rPr>
              <a:t>透视校正：</a:t>
            </a:r>
            <a:endParaRPr lang="en-US" altLang="zh-CN" sz="2000" dirty="0">
              <a:solidFill>
                <a:srgbClr val="C00000"/>
              </a:solidFill>
            </a:endParaRPr>
          </a:p>
          <a:p>
            <a:r>
              <a:rPr lang="zh-CN" altLang="en-US" dirty="0"/>
              <a:t>矫正倾斜和畸变，确保数显区域呈正视角度</a:t>
            </a:r>
            <a:endParaRPr lang="en-US" altLang="zh-CN" dirty="0"/>
          </a:p>
          <a:p>
            <a:endParaRPr lang="en-US" altLang="zh-CN" dirty="0"/>
          </a:p>
          <a:p>
            <a:endParaRPr lang="en-US" altLang="zh-CN" dirty="0"/>
          </a:p>
          <a:p>
            <a:r>
              <a:rPr lang="zh-CN" altLang="en-US" sz="2000" dirty="0">
                <a:solidFill>
                  <a:srgbClr val="C00000"/>
                </a:solidFill>
              </a:rPr>
              <a:t>数字识别与输出：</a:t>
            </a:r>
            <a:endParaRPr lang="en-US" altLang="zh-CN" sz="2000" dirty="0">
              <a:solidFill>
                <a:srgbClr val="C00000"/>
              </a:solidFill>
            </a:endParaRPr>
          </a:p>
          <a:p>
            <a:r>
              <a:rPr lang="zh-CN" altLang="en-US" dirty="0"/>
              <a:t>使用 </a:t>
            </a:r>
            <a:r>
              <a:rPr lang="en-US" altLang="zh-CN" dirty="0"/>
              <a:t>YOLOv8n </a:t>
            </a:r>
            <a:r>
              <a:rPr lang="zh-CN" altLang="en-US" dirty="0"/>
              <a:t>模型识别数字区域解析识别结果，输出最终读数</a:t>
            </a:r>
          </a:p>
        </p:txBody>
      </p:sp>
      <p:sp>
        <p:nvSpPr>
          <p:cNvPr id="8" name="文本框 7">
            <a:extLst>
              <a:ext uri="{FF2B5EF4-FFF2-40B4-BE49-F238E27FC236}">
                <a16:creationId xmlns:a16="http://schemas.microsoft.com/office/drawing/2014/main" id="{9E9AFD9C-3F6E-133B-C8B3-7BD49F193C1B}"/>
              </a:ext>
            </a:extLst>
          </p:cNvPr>
          <p:cNvSpPr txBox="1"/>
          <p:nvPr/>
        </p:nvSpPr>
        <p:spPr>
          <a:xfrm>
            <a:off x="1303317" y="5980412"/>
            <a:ext cx="6097978" cy="369332"/>
          </a:xfrm>
          <a:prstGeom prst="rect">
            <a:avLst/>
          </a:prstGeom>
          <a:noFill/>
        </p:spPr>
        <p:txBody>
          <a:bodyPr wrap="square">
            <a:spAutoFit/>
          </a:bodyPr>
          <a:lstStyle/>
          <a:p>
            <a:r>
              <a:rPr lang="zh-CN" altLang="en-US" dirty="0"/>
              <a:t>数显式仪表读数系统流程图</a:t>
            </a:r>
          </a:p>
        </p:txBody>
      </p:sp>
      <p:grpSp>
        <p:nvGrpSpPr>
          <p:cNvPr id="9" name="组合 22">
            <a:extLst>
              <a:ext uri="{FF2B5EF4-FFF2-40B4-BE49-F238E27FC236}">
                <a16:creationId xmlns:a16="http://schemas.microsoft.com/office/drawing/2014/main" id="{22BB6B59-3580-97D1-C883-7E3024B6121F}"/>
              </a:ext>
            </a:extLst>
          </p:cNvPr>
          <p:cNvGrpSpPr/>
          <p:nvPr/>
        </p:nvGrpSpPr>
        <p:grpSpPr bwMode="auto">
          <a:xfrm>
            <a:off x="4446640" y="881607"/>
            <a:ext cx="2954655" cy="580378"/>
            <a:chOff x="4634735" y="1042276"/>
            <a:chExt cx="2953555" cy="580711"/>
          </a:xfrm>
        </p:grpSpPr>
        <p:sp>
          <p:nvSpPr>
            <p:cNvPr id="10" name="矩形 23">
              <a:extLst>
                <a:ext uri="{FF2B5EF4-FFF2-40B4-BE49-F238E27FC236}">
                  <a16:creationId xmlns:a16="http://schemas.microsoft.com/office/drawing/2014/main" id="{FD0F7E35-F36D-E769-42D6-EAD2CF20EF71}"/>
                </a:ext>
              </a:extLst>
            </p:cNvPr>
            <p:cNvSpPr>
              <a:spLocks noChangeArrowheads="1"/>
            </p:cNvSpPr>
            <p:nvPr/>
          </p:nvSpPr>
          <p:spPr bwMode="auto">
            <a:xfrm>
              <a:off x="4634735" y="1124744"/>
              <a:ext cx="2953555" cy="498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Comic Sans MS" panose="030F0702030302020204" pitchFamily="66" charset="0"/>
                  <a:ea typeface="宋体" panose="02010600030101010101" pitchFamily="2" charset="-122"/>
                </a:defRPr>
              </a:lvl1pPr>
              <a:lvl2pPr marL="742950" indent="-285750">
                <a:defRPr b="1">
                  <a:solidFill>
                    <a:schemeClr val="tx1"/>
                  </a:solidFill>
                  <a:latin typeface="Comic Sans MS" panose="030F0702030302020204" pitchFamily="66" charset="0"/>
                  <a:ea typeface="宋体" panose="02010600030101010101" pitchFamily="2" charset="-122"/>
                </a:defRPr>
              </a:lvl2pPr>
              <a:lvl3pPr marL="1143000" indent="-228600">
                <a:defRPr b="1">
                  <a:solidFill>
                    <a:schemeClr val="tx1"/>
                  </a:solidFill>
                  <a:latin typeface="Comic Sans MS" panose="030F0702030302020204" pitchFamily="66" charset="0"/>
                  <a:ea typeface="宋体" panose="02010600030101010101" pitchFamily="2" charset="-122"/>
                </a:defRPr>
              </a:lvl3pPr>
              <a:lvl4pPr marL="1600200" indent="-228600">
                <a:defRPr b="1">
                  <a:solidFill>
                    <a:schemeClr val="tx1"/>
                  </a:solidFill>
                  <a:latin typeface="Comic Sans MS" panose="030F0702030302020204" pitchFamily="66" charset="0"/>
                  <a:ea typeface="宋体" panose="02010600030101010101" pitchFamily="2" charset="-122"/>
                </a:defRPr>
              </a:lvl4pPr>
              <a:lvl5pPr marL="2057400" indent="-228600">
                <a:defRPr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Comic Sans MS" panose="030F0702030302020204" pitchFamily="66" charset="0"/>
                  <a:ea typeface="宋体" panose="02010600030101010101" pitchFamily="2" charset="-122"/>
                </a:defRPr>
              </a:lvl9pPr>
            </a:lstStyle>
            <a:p>
              <a:pPr algn="ctr">
                <a:lnSpc>
                  <a:spcPct val="120000"/>
                </a:lnSpc>
              </a:pPr>
              <a:r>
                <a:rPr lang="zh-CN" altLang="en-US" sz="2400"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数显式仪表读数部分</a:t>
              </a:r>
            </a:p>
          </p:txBody>
        </p:sp>
        <p:cxnSp>
          <p:nvCxnSpPr>
            <p:cNvPr id="11" name="直接连接符 10">
              <a:extLst>
                <a:ext uri="{FF2B5EF4-FFF2-40B4-BE49-F238E27FC236}">
                  <a16:creationId xmlns:a16="http://schemas.microsoft.com/office/drawing/2014/main" id="{42E03898-30CE-6DC6-B099-66DEF260ED6E}"/>
                </a:ext>
              </a:extLst>
            </p:cNvPr>
            <p:cNvCxnSpPr/>
            <p:nvPr/>
          </p:nvCxnSpPr>
          <p:spPr bwMode="auto">
            <a:xfrm>
              <a:off x="5843649" y="1042276"/>
              <a:ext cx="504637" cy="0"/>
            </a:xfrm>
            <a:prstGeom prst="line">
              <a:avLst/>
            </a:prstGeom>
            <a:solidFill>
              <a:schemeClr val="accent1"/>
            </a:solidFill>
            <a:ln w="28575" cap="flat" cmpd="sng" algn="ctr">
              <a:solidFill>
                <a:schemeClr val="tx1">
                  <a:lumMod val="75000"/>
                  <a:lumOff val="25000"/>
                </a:schemeClr>
              </a:solidFill>
              <a:prstDash val="solid"/>
              <a:round/>
              <a:headEnd type="none" w="med" len="med"/>
              <a:tailEnd type="none" w="med" len="med"/>
            </a:ln>
            <a:effectLst/>
          </p:spPr>
        </p:cxnSp>
      </p:grpSp>
    </p:spTree>
    <p:extLst>
      <p:ext uri="{BB962C8B-B14F-4D97-AF65-F5344CB8AC3E}">
        <p14:creationId xmlns:p14="http://schemas.microsoft.com/office/powerpoint/2010/main" val="34810093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48b8e4b8-8d6a-4d03-bfba-eebe67eb4edc"/>
  <p:tag name="COMMONDATA" val="eyJjb3VudCI6NCwiaGRpZCI6IjU1ZThlM2ZmMmRkOGVkYjJmMzYzYjYxNDQwZjcyMGRmIiwidXNlckNvdW50Ijo0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3294</TotalTime>
  <Words>2198</Words>
  <Application>Microsoft Office PowerPoint</Application>
  <PresentationFormat>宽屏</PresentationFormat>
  <Paragraphs>184</Paragraphs>
  <Slides>33</Slides>
  <Notes>33</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33</vt:i4>
      </vt:variant>
    </vt:vector>
  </HeadingPairs>
  <TitlesOfParts>
    <vt:vector size="44" baseType="lpstr">
      <vt:lpstr>DeepSeek-CJK-patch</vt:lpstr>
      <vt:lpstr>等线</vt:lpstr>
      <vt:lpstr>等线 Light</vt:lpstr>
      <vt:lpstr>仿宋</vt:lpstr>
      <vt:lpstr>华文行楷</vt:lpstr>
      <vt:lpstr>思源黑体 CN Bold</vt:lpstr>
      <vt:lpstr>微软雅黑</vt:lpstr>
      <vt:lpstr>Arial</vt:lpstr>
      <vt:lpstr>Calibri</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孟 庆霞</dc:creator>
  <cp:lastModifiedBy>铭一 俞</cp:lastModifiedBy>
  <cp:revision>91</cp:revision>
  <dcterms:created xsi:type="dcterms:W3CDTF">2020-06-25T07:28:00Z</dcterms:created>
  <dcterms:modified xsi:type="dcterms:W3CDTF">2025-05-18T15:21:15Z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2052-11.1.0.12763</vt:lpwstr>
  </property>
  <property fmtid="{D5CDD505-2E9C-101B-9397-08002B2CF9AE}" pid="3" name="KSOTemplateUUID">
    <vt:lpwstr>v1.0_mb_H0O/r3xpubak368/XREE9w==</vt:lpwstr>
  </property>
  <property fmtid="{D5CDD505-2E9C-101B-9397-08002B2CF9AE}" pid="4" name="ICV">
    <vt:lpwstr>27B2F6611DD94608A6194ADE690E793E</vt:lpwstr>
  </property>
</Properties>
</file>